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07" r:id="rId3"/>
    <p:sldId id="305" r:id="rId4"/>
    <p:sldId id="306" r:id="rId5"/>
    <p:sldId id="283" r:id="rId6"/>
    <p:sldId id="290" r:id="rId7"/>
    <p:sldId id="309" r:id="rId8"/>
    <p:sldId id="314" r:id="rId9"/>
    <p:sldId id="315" r:id="rId10"/>
    <p:sldId id="286" r:id="rId11"/>
    <p:sldId id="310" r:id="rId12"/>
    <p:sldId id="289" r:id="rId13"/>
    <p:sldId id="311" r:id="rId14"/>
    <p:sldId id="287" r:id="rId15"/>
    <p:sldId id="316" r:id="rId16"/>
    <p:sldId id="288" r:id="rId17"/>
    <p:sldId id="317" r:id="rId18"/>
    <p:sldId id="318" r:id="rId19"/>
    <p:sldId id="319" r:id="rId20"/>
    <p:sldId id="320" r:id="rId21"/>
    <p:sldId id="322" r:id="rId22"/>
    <p:sldId id="303" r:id="rId23"/>
    <p:sldId id="304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21" r:id="rId36"/>
    <p:sldId id="323" r:id="rId37"/>
    <p:sldId id="285" r:id="rId38"/>
    <p:sldId id="325" r:id="rId39"/>
    <p:sldId id="324" r:id="rId40"/>
    <p:sldId id="281" r:id="rId41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1">
          <p15:clr>
            <a:srgbClr val="A4A3A4"/>
          </p15:clr>
        </p15:guide>
        <p15:guide id="2" pos="3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9C3F6"/>
    <a:srgbClr val="22292C"/>
    <a:srgbClr val="34B934"/>
    <a:srgbClr val="EBEBEB"/>
    <a:srgbClr val="393A3E"/>
    <a:srgbClr val="F5F5F5"/>
    <a:srgbClr val="EEEEEE"/>
    <a:srgbClr val="00B0F0"/>
    <a:srgbClr val="393A3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7" autoAdjust="0"/>
    <p:restoredTop sz="94952" autoAdjust="0"/>
  </p:normalViewPr>
  <p:slideViewPr>
    <p:cSldViewPr snapToGrid="0">
      <p:cViewPr varScale="1">
        <p:scale>
          <a:sx n="73" d="100"/>
          <a:sy n="73" d="100"/>
        </p:scale>
        <p:origin x="64" y="420"/>
      </p:cViewPr>
      <p:guideLst>
        <p:guide orient="horz" pos="2181"/>
        <p:guide pos="38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F2C94E48-64F2-4EBF-9BC0-AF33A0961195}" type="datetime1">
              <a:rPr lang="zh-CN" altLang="en-US"/>
              <a:pPr/>
              <a:t>2016/4/7</a:t>
            </a:fld>
            <a:endParaRPr lang="zh-CN" altLang="en-US" sz="1200"/>
          </a:p>
        </p:txBody>
      </p:sp>
      <p:sp>
        <p:nvSpPr>
          <p:cNvPr id="14340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sp>
      <p:sp>
        <p:nvSpPr>
          <p:cNvPr id="14341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defTabSz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30000"/>
              </a:spcBef>
              <a:buFontTx/>
              <a:buNone/>
            </a:pPr>
            <a:r>
              <a:rPr kumimoji="0" lang="zh-CN" altLang="en-US" sz="1200"/>
              <a:t>单击此处编辑母版文本样式</a:t>
            </a:r>
            <a:endParaRPr kumimoji="0" lang="zh-CN" altLang="zh-CN" sz="1200"/>
          </a:p>
          <a:p>
            <a:pPr eaLnBrk="0" hangingPunct="0">
              <a:spcBef>
                <a:spcPct val="30000"/>
              </a:spcBef>
              <a:buFontTx/>
              <a:buNone/>
            </a:pPr>
            <a:r>
              <a:rPr kumimoji="0" lang="zh-CN" altLang="en-US" sz="1200"/>
              <a:t>第二级</a:t>
            </a:r>
            <a:endParaRPr kumimoji="0" lang="zh-CN" altLang="zh-CN" sz="1200"/>
          </a:p>
          <a:p>
            <a:pPr eaLnBrk="0" hangingPunct="0">
              <a:spcBef>
                <a:spcPct val="30000"/>
              </a:spcBef>
              <a:buFontTx/>
              <a:buNone/>
            </a:pPr>
            <a:r>
              <a:rPr kumimoji="0" lang="zh-CN" altLang="en-US" sz="1200"/>
              <a:t>第三级</a:t>
            </a:r>
            <a:endParaRPr kumimoji="0" lang="zh-CN" altLang="zh-CN" sz="1200"/>
          </a:p>
          <a:p>
            <a:pPr eaLnBrk="0" hangingPunct="0">
              <a:spcBef>
                <a:spcPct val="30000"/>
              </a:spcBef>
              <a:buFontTx/>
              <a:buNone/>
            </a:pPr>
            <a:r>
              <a:rPr kumimoji="0" lang="zh-CN" altLang="en-US" sz="1200"/>
              <a:t>第四级</a:t>
            </a:r>
            <a:endParaRPr kumimoji="0" lang="zh-CN" altLang="zh-CN" sz="1200"/>
          </a:p>
          <a:p>
            <a:pPr eaLnBrk="0" hangingPunct="0">
              <a:spcBef>
                <a:spcPct val="30000"/>
              </a:spcBef>
              <a:buFontTx/>
              <a:buNone/>
            </a:pPr>
            <a:r>
              <a:rPr kumimoji="0" lang="zh-CN" altLang="en-US" sz="120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fld id="{13612F15-3D8F-4DA0-8AC5-3D955B8910FF}" type="slidenum">
              <a:rPr lang="zh-CN" altLang="en-US"/>
              <a:pPr/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77365161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宋体" charset="0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3DA88-AA08-4A5D-9D4F-E09117E7F94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779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3DA88-AA08-4A5D-9D4F-E09117E7F94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497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2C94E48-64F2-4EBF-9BC0-AF33A0961195}" type="datetime1">
              <a:rPr lang="zh-CN" altLang="en-US" smtClean="0"/>
              <a:pPr/>
              <a:t>2016/4/7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612F15-3D8F-4DA0-8AC5-3D955B8910FF}" type="slidenum">
              <a:rPr lang="zh-CN" altLang="en-US" smtClean="0"/>
              <a:pPr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995821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3DA88-AA08-4A5D-9D4F-E09117E7F94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268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2C94E48-64F2-4EBF-9BC0-AF33A0961195}" type="datetime1">
              <a:rPr lang="zh-CN" altLang="en-US" smtClean="0"/>
              <a:pPr/>
              <a:t>2016/4/7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612F15-3D8F-4DA0-8AC5-3D955B8910FF}" type="slidenum">
              <a:rPr lang="zh-CN" altLang="en-US" smtClean="0"/>
              <a:pPr/>
              <a:t>37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692749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F2C94E48-64F2-4EBF-9BC0-AF33A0961195}" type="datetime1">
              <a:rPr lang="zh-CN" altLang="en-US" smtClean="0"/>
              <a:pPr/>
              <a:t>2016/4/7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612F15-3D8F-4DA0-8AC5-3D955B8910FF}" type="slidenum">
              <a:rPr lang="zh-CN" altLang="en-US" smtClean="0"/>
              <a:pPr/>
              <a:t>38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92727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矩形 1"/>
            <p:cNvSpPr>
              <a:spLocks noChangeArrowheads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solidFill>
              <a:srgbClr val="DA4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kumimoji="0" lang="zh-CN" altLang="en-US" sz="180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2615" t="-995" r="19499" b="15820"/>
            <a:stretch/>
          </p:blipFill>
          <p:spPr>
            <a:xfrm>
              <a:off x="5845139" y="1016759"/>
              <a:ext cx="6346861" cy="5841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1550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准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095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</p:spTree>
    <p:extLst>
      <p:ext uri="{BB962C8B-B14F-4D97-AF65-F5344CB8AC3E}">
        <p14:creationId xmlns:p14="http://schemas.microsoft.com/office/powerpoint/2010/main" val="1200163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微软雅黑" charset="0"/>
          <a:sym typeface="Verdana" panose="020B060403050404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Verdana" pitchFamily="34" charset="0"/>
          <a:ea typeface="微软雅黑" pitchFamily="34" charset="-122"/>
          <a:cs typeface="微软雅黑" charset="0"/>
          <a:sym typeface="Verdana" panose="020B060403050404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Verdana" pitchFamily="34" charset="0"/>
          <a:ea typeface="微软雅黑" pitchFamily="34" charset="-122"/>
          <a:cs typeface="微软雅黑" charset="0"/>
          <a:sym typeface="Verdana" panose="020B060403050404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Verdana" pitchFamily="34" charset="0"/>
          <a:ea typeface="微软雅黑" pitchFamily="34" charset="-122"/>
          <a:cs typeface="微软雅黑" charset="0"/>
          <a:sym typeface="Verdana" panose="020B060403050404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Verdana" pitchFamily="34" charset="0"/>
          <a:ea typeface="微软雅黑" pitchFamily="34" charset="-122"/>
          <a:cs typeface="微软雅黑" charset="0"/>
          <a:sym typeface="Verdana" panose="020B060403050404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34" charset="0"/>
          <a:ea typeface="微软雅黑" pitchFamily="34" charset="-122"/>
          <a:sym typeface="Verdana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34" charset="0"/>
          <a:ea typeface="微软雅黑" pitchFamily="34" charset="-122"/>
          <a:sym typeface="Verdana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34" charset="0"/>
          <a:ea typeface="微软雅黑" pitchFamily="34" charset="-122"/>
          <a:sym typeface="Verdana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pitchFamily="34" charset="0"/>
          <a:ea typeface="微软雅黑" pitchFamily="34" charset="-122"/>
          <a:sym typeface="Verdana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kumimoji="1" sz="2800">
          <a:solidFill>
            <a:schemeClr val="tx1"/>
          </a:solidFill>
          <a:latin typeface="+mn-lt"/>
          <a:ea typeface="+mn-ea"/>
          <a:cs typeface="微软雅黑" charset="0"/>
          <a:sym typeface="Verdana" panose="020B060403050404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sz="2400">
          <a:solidFill>
            <a:schemeClr val="tx1"/>
          </a:solidFill>
          <a:latin typeface="+mn-lt"/>
          <a:ea typeface="+mn-ea"/>
          <a:cs typeface="微软雅黑" charset="0"/>
          <a:sym typeface="Verdana" panose="020B060403050404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 sz="2000">
          <a:solidFill>
            <a:schemeClr val="tx1"/>
          </a:solidFill>
          <a:latin typeface="+mn-lt"/>
          <a:ea typeface="+mn-ea"/>
          <a:cs typeface="微软雅黑" charset="0"/>
          <a:sym typeface="Verdana" panose="020B060403050404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+mn-ea"/>
          <a:cs typeface="微软雅黑" charset="0"/>
          <a:sym typeface="Verdana" panose="020B060403050404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+mn-ea"/>
          <a:cs typeface="微软雅黑" charset="0"/>
          <a:sym typeface="Verdana" panose="020B060403050404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Verdana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Verdana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Verdana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Verdana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4C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4"/>
          <p:cNvSpPr>
            <a:spLocks noChangeArrowheads="1"/>
          </p:cNvSpPr>
          <p:nvPr/>
        </p:nvSpPr>
        <p:spPr bwMode="auto">
          <a:xfrm>
            <a:off x="373728" y="2368920"/>
            <a:ext cx="820283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5400" dirty="0" smtClean="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数字化、移动化油站</a:t>
            </a:r>
            <a:endParaRPr kumimoji="0" lang="en-US" altLang="zh-CN" sz="5400" dirty="0" smtClean="0">
              <a:solidFill>
                <a:schemeClr val="bg1"/>
              </a:solidFill>
              <a:latin typeface="Verdana" panose="020B060403050404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kumimoji="0" lang="zh-CN" altLang="en-US" sz="5400" dirty="0" smtClean="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建设框架</a:t>
            </a:r>
            <a:endParaRPr kumimoji="0" lang="zh-CN" altLang="en-US" sz="5400" dirty="0">
              <a:solidFill>
                <a:schemeClr val="bg1"/>
              </a:solidFill>
              <a:latin typeface="Verdana" panose="020B0604030504040204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5363" name="图片 2" descr="logo-3-0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530225"/>
            <a:ext cx="2368550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文本框 10"/>
          <p:cNvSpPr txBox="1">
            <a:spLocks noChangeArrowheads="1"/>
          </p:cNvSpPr>
          <p:nvPr/>
        </p:nvSpPr>
        <p:spPr bwMode="auto">
          <a:xfrm>
            <a:off x="760413" y="5899150"/>
            <a:ext cx="59690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</a:t>
            </a:r>
            <a:r>
              <a:rPr lang="zh-CN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zfgc.cn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15" t="-995" r="19499" b="15820"/>
          <a:stretch/>
        </p:blipFill>
        <p:spPr>
          <a:xfrm>
            <a:off x="5845139" y="1016759"/>
            <a:ext cx="6346861" cy="5841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7280" y="1212965"/>
            <a:ext cx="6610795" cy="4404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内容占位符 4"/>
          <p:cNvSpPr txBox="1">
            <a:spLocks noChangeArrowheads="1"/>
          </p:cNvSpPr>
          <p:nvPr/>
        </p:nvSpPr>
        <p:spPr>
          <a:xfrm>
            <a:off x="389955" y="403672"/>
            <a:ext cx="4698722" cy="535531"/>
          </a:xfrm>
          <a:prstGeom prst="rect">
            <a:avLst/>
          </a:prstGeom>
        </p:spPr>
        <p:txBody>
          <a:bodyPr wrap="none">
            <a:spAutoFit/>
          </a:bodyPr>
          <a:lstStyle>
            <a:lvl1pPr marL="190127" indent="-190127" algn="l" defTabSz="760506" rtl="0" eaLnBrk="1" latinLnBrk="0" hangingPunct="1">
              <a:lnSpc>
                <a:spcPct val="90000"/>
              </a:lnSpc>
              <a:spcBef>
                <a:spcPts val="832"/>
              </a:spcBef>
              <a:buFont typeface="Arial" panose="020B0604020202020204" pitchFamily="34" charset="0"/>
              <a:buChar char="•"/>
              <a:defRPr sz="23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0380" indent="-190127" algn="l" defTabSz="760506" rtl="0" eaLnBrk="1" latinLnBrk="0" hangingPunct="1">
              <a:lnSpc>
                <a:spcPct val="90000"/>
              </a:lnSpc>
              <a:spcBef>
                <a:spcPts val="416"/>
              </a:spcBef>
              <a:buFont typeface="Arial" panose="020B0604020202020204" pitchFamily="34" charset="0"/>
              <a:buChar char="•"/>
              <a:defRPr sz="19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0633" indent="-190127" algn="l" defTabSz="760506" rtl="0" eaLnBrk="1" latinLnBrk="0" hangingPunct="1">
              <a:lnSpc>
                <a:spcPct val="90000"/>
              </a:lnSpc>
              <a:spcBef>
                <a:spcPts val="416"/>
              </a:spcBef>
              <a:buFont typeface="Arial" panose="020B0604020202020204" pitchFamily="34" charset="0"/>
              <a:buChar char="•"/>
              <a:defRPr sz="16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0886" indent="-190127" algn="l" defTabSz="760506" rtl="0" eaLnBrk="1" latinLnBrk="0" hangingPunct="1">
              <a:lnSpc>
                <a:spcPct val="90000"/>
              </a:lnSpc>
              <a:spcBef>
                <a:spcPts val="416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1140" indent="-190127" algn="l" defTabSz="760506" rtl="0" eaLnBrk="1" latinLnBrk="0" hangingPunct="1">
              <a:lnSpc>
                <a:spcPct val="90000"/>
              </a:lnSpc>
              <a:spcBef>
                <a:spcPts val="416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1393" indent="-190127" algn="l" defTabSz="760506" rtl="0" eaLnBrk="1" latinLnBrk="0" hangingPunct="1">
              <a:lnSpc>
                <a:spcPct val="90000"/>
              </a:lnSpc>
              <a:spcBef>
                <a:spcPts val="416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1646" indent="-190127" algn="l" defTabSz="760506" rtl="0" eaLnBrk="1" latinLnBrk="0" hangingPunct="1">
              <a:lnSpc>
                <a:spcPct val="90000"/>
              </a:lnSpc>
              <a:spcBef>
                <a:spcPts val="416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1899" indent="-190127" algn="l" defTabSz="760506" rtl="0" eaLnBrk="1" latinLnBrk="0" hangingPunct="1">
              <a:lnSpc>
                <a:spcPct val="90000"/>
              </a:lnSpc>
              <a:spcBef>
                <a:spcPts val="416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2153" indent="-190127" algn="l" defTabSz="760506" rtl="0" eaLnBrk="1" latinLnBrk="0" hangingPunct="1">
              <a:lnSpc>
                <a:spcPct val="90000"/>
              </a:lnSpc>
              <a:spcBef>
                <a:spcPts val="416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所有的客户都“跑”不了</a:t>
            </a:r>
            <a:endParaRPr lang="en-US" altLang="zh-Han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778" y="849890"/>
            <a:ext cx="5719731" cy="3863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366110" y="6111452"/>
            <a:ext cx="3877985" cy="5962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zh-CN" altLang="en-US" sz="32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</a:t>
            </a:r>
            <a:r>
              <a:rPr lang="zh-CN" altLang="en-US" sz="3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是谁，</a:t>
            </a:r>
            <a:r>
              <a:rPr lang="zh-CN" altLang="en-US" sz="32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一目了然</a:t>
            </a:r>
            <a:endParaRPr lang="en-US" altLang="zh-CN" sz="3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0936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64127" y="477982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深度黏住客户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64127" y="1530927"/>
            <a:ext cx="3740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一个简单的手段</a:t>
            </a:r>
          </a:p>
        </p:txBody>
      </p:sp>
      <p:sp>
        <p:nvSpPr>
          <p:cNvPr id="2048" name="文本框 2047"/>
          <p:cNvSpPr txBox="1"/>
          <p:nvPr/>
        </p:nvSpPr>
        <p:spPr>
          <a:xfrm>
            <a:off x="3401291" y="2892572"/>
            <a:ext cx="5237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促销</a:t>
            </a:r>
            <a:r>
              <a:rPr lang="en-US" altLang="zh-CN" sz="7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7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互动</a:t>
            </a:r>
          </a:p>
        </p:txBody>
      </p:sp>
    </p:spTree>
    <p:extLst>
      <p:ext uri="{BB962C8B-B14F-4D97-AF65-F5344CB8AC3E}">
        <p14:creationId xmlns:p14="http://schemas.microsoft.com/office/powerpoint/2010/main" val="106557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 txBox="1"/>
          <p:nvPr/>
        </p:nvSpPr>
        <p:spPr bwMode="auto">
          <a:xfrm>
            <a:off x="165100" y="5241925"/>
            <a:ext cx="5651500" cy="1177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降价，成了主要的促销模式</a:t>
            </a:r>
            <a:endParaRPr lang="zh-CN" altLang="en-US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 txBox="1"/>
          <p:nvPr/>
        </p:nvSpPr>
        <p:spPr bwMode="auto">
          <a:xfrm>
            <a:off x="6642100" y="5260975"/>
            <a:ext cx="5143500" cy="1089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>
              <a:lnSpc>
                <a:spcPct val="110000"/>
              </a:lnSpc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你给的，客户不一定需要</a:t>
            </a:r>
          </a:p>
          <a:p>
            <a:pPr algn="ctr">
              <a:lnSpc>
                <a:spcPct val="110000"/>
              </a:lnSpc>
            </a:pPr>
            <a:r>
              <a:rPr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或早已“审美疲劳”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1638300" y="177800"/>
            <a:ext cx="8909050" cy="7007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为促销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付出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了很多，客户却不一定“买账”</a:t>
            </a:r>
          </a:p>
        </p:txBody>
      </p:sp>
      <p:pic>
        <p:nvPicPr>
          <p:cNvPr id="6" name="Picture 16" descr="50U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50" y="1571625"/>
            <a:ext cx="3327400" cy="2147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362200" y="1028700"/>
            <a:ext cx="987425" cy="962025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wrap="none" anchor="ctr"/>
          <a:lstStyle/>
          <a:p>
            <a:pPr algn="ctr"/>
            <a:r>
              <a:rPr lang="en-US" altLang="zh-CN" sz="4800" b="0">
                <a:latin typeface="Impact" pitchFamily="34" charset="0"/>
                <a:ea typeface="Dotum" pitchFamily="34" charset="-127"/>
              </a:rPr>
              <a:t>1</a:t>
            </a:r>
            <a:endParaRPr lang="zh-CN" altLang="en-US" sz="4800" b="0">
              <a:latin typeface="Impact" pitchFamily="34" charset="0"/>
              <a:ea typeface="Dotum" pitchFamily="34" charset="-127"/>
            </a:endParaRPr>
          </a:p>
        </p:txBody>
      </p:sp>
      <p:pic>
        <p:nvPicPr>
          <p:cNvPr id="8" name="Picture 19" descr="20130110_d5278f6c7bc314ec06e5plsWKuzkP1H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5825" y="1574800"/>
            <a:ext cx="2514600" cy="3322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2" descr="u=759718844,1154896418&amp;fm=21&amp;gp=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75" y="3767138"/>
            <a:ext cx="3333750" cy="113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8" descr="wKhQvVKvrguEMv3DAAAAACDKnAY73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10300" y="1565275"/>
            <a:ext cx="4419600" cy="3314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8813800" y="1028700"/>
            <a:ext cx="987425" cy="962025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wrap="none" anchor="ctr"/>
          <a:lstStyle/>
          <a:p>
            <a:pPr algn="ctr"/>
            <a:r>
              <a:rPr lang="en-US" altLang="zh-CN" sz="4800" b="0">
                <a:latin typeface="Impact" pitchFamily="34" charset="0"/>
                <a:ea typeface="Dotum" pitchFamily="34" charset="-127"/>
              </a:rPr>
              <a:t>2</a:t>
            </a:r>
            <a:endParaRPr lang="zh-CN" altLang="en-US" sz="4800" b="0">
              <a:latin typeface="Impact" pitchFamily="34" charset="0"/>
              <a:ea typeface="Dotum" pitchFamily="34" charset="-127"/>
            </a:endParaRPr>
          </a:p>
        </p:txBody>
      </p:sp>
      <p:sp>
        <p:nvSpPr>
          <p:cNvPr id="13" name="AutoShape 33" descr="TB118w4FFXXXXXAapXXXXXXXXXX_!!0-item_pic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endParaRPr lang="zh-CN" altLang="en-US" b="0"/>
          </a:p>
        </p:txBody>
      </p:sp>
      <p:sp>
        <p:nvSpPr>
          <p:cNvPr id="14" name="AutoShape 35" descr="TB10G3_FFXXXXaMXXXXXXXXXXXX_!!0-item_pic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endParaRPr lang="zh-CN" altLang="en-US" b="0"/>
          </a:p>
        </p:txBody>
      </p:sp>
      <p:pic>
        <p:nvPicPr>
          <p:cNvPr id="15" name="Picture 1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679113" y="1568450"/>
            <a:ext cx="1462087" cy="329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639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33" y="790454"/>
            <a:ext cx="3120304" cy="554720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93673" y="1274618"/>
            <a:ext cx="51677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积分变成用户和油站之间的牵绊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用户有“盼头”也“负担”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有盼头，就离不开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负担，就会常来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93673" y="4772335"/>
            <a:ext cx="5888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最合理的利益让渡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把好处留给真正信任我们的人</a:t>
            </a:r>
          </a:p>
        </p:txBody>
      </p:sp>
    </p:spTree>
    <p:extLst>
      <p:ext uri="{BB962C8B-B14F-4D97-AF65-F5344CB8AC3E}">
        <p14:creationId xmlns:p14="http://schemas.microsoft.com/office/powerpoint/2010/main" val="119188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4"/>
          <p:cNvSpPr txBox="1">
            <a:spLocks noChangeArrowheads="1"/>
          </p:cNvSpPr>
          <p:nvPr/>
        </p:nvSpPr>
        <p:spPr>
          <a:xfrm>
            <a:off x="4210588" y="332788"/>
            <a:ext cx="3877985" cy="970522"/>
          </a:xfrm>
          <a:prstGeom prst="rect">
            <a:avLst/>
          </a:prstGeom>
        </p:spPr>
        <p:txBody>
          <a:bodyPr wrap="none">
            <a:spAutoFit/>
          </a:bodyPr>
          <a:lstStyle>
            <a:lvl1pPr marL="190127" indent="-190127" algn="l" defTabSz="760506" rtl="0" eaLnBrk="1" latinLnBrk="0" hangingPunct="1">
              <a:lnSpc>
                <a:spcPct val="90000"/>
              </a:lnSpc>
              <a:spcBef>
                <a:spcPts val="832"/>
              </a:spcBef>
              <a:buFont typeface="Arial" panose="020B0604020202020204" pitchFamily="34" charset="0"/>
              <a:buChar char="•"/>
              <a:defRPr sz="23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0380" indent="-190127" algn="l" defTabSz="760506" rtl="0" eaLnBrk="1" latinLnBrk="0" hangingPunct="1">
              <a:lnSpc>
                <a:spcPct val="90000"/>
              </a:lnSpc>
              <a:spcBef>
                <a:spcPts val="416"/>
              </a:spcBef>
              <a:buFont typeface="Arial" panose="020B0604020202020204" pitchFamily="34" charset="0"/>
              <a:buChar char="•"/>
              <a:defRPr sz="199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0633" indent="-190127" algn="l" defTabSz="760506" rtl="0" eaLnBrk="1" latinLnBrk="0" hangingPunct="1">
              <a:lnSpc>
                <a:spcPct val="90000"/>
              </a:lnSpc>
              <a:spcBef>
                <a:spcPts val="416"/>
              </a:spcBef>
              <a:buFont typeface="Arial" panose="020B0604020202020204" pitchFamily="34" charset="0"/>
              <a:buChar char="•"/>
              <a:defRPr sz="16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0886" indent="-190127" algn="l" defTabSz="760506" rtl="0" eaLnBrk="1" latinLnBrk="0" hangingPunct="1">
              <a:lnSpc>
                <a:spcPct val="90000"/>
              </a:lnSpc>
              <a:spcBef>
                <a:spcPts val="416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1140" indent="-190127" algn="l" defTabSz="760506" rtl="0" eaLnBrk="1" latinLnBrk="0" hangingPunct="1">
              <a:lnSpc>
                <a:spcPct val="90000"/>
              </a:lnSpc>
              <a:spcBef>
                <a:spcPts val="416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1393" indent="-190127" algn="l" defTabSz="760506" rtl="0" eaLnBrk="1" latinLnBrk="0" hangingPunct="1">
              <a:lnSpc>
                <a:spcPct val="90000"/>
              </a:lnSpc>
              <a:spcBef>
                <a:spcPts val="416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1646" indent="-190127" algn="l" defTabSz="760506" rtl="0" eaLnBrk="1" latinLnBrk="0" hangingPunct="1">
              <a:lnSpc>
                <a:spcPct val="90000"/>
              </a:lnSpc>
              <a:spcBef>
                <a:spcPts val="416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1899" indent="-190127" algn="l" defTabSz="760506" rtl="0" eaLnBrk="1" latinLnBrk="0" hangingPunct="1">
              <a:lnSpc>
                <a:spcPct val="90000"/>
              </a:lnSpc>
              <a:spcBef>
                <a:spcPts val="416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2153" indent="-190127" algn="l" defTabSz="760506" rtl="0" eaLnBrk="1" latinLnBrk="0" hangingPunct="1">
              <a:lnSpc>
                <a:spcPct val="90000"/>
              </a:lnSpc>
              <a:spcBef>
                <a:spcPts val="416"/>
              </a:spcBef>
              <a:buFont typeface="Arial" panose="020B0604020202020204" pitchFamily="34" charset="0"/>
              <a:buChar char="•"/>
              <a:defRPr sz="149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新鲜的互动促销玩法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摆脱降价的烦恼</a:t>
            </a:r>
            <a:endParaRPr lang="en-US" altLang="zh-Hans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我的积分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59" y="1497661"/>
            <a:ext cx="2322403" cy="4300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 descr="我的礼品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062" y="1497661"/>
            <a:ext cx="2417546" cy="4041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 descr="代金券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093" y="1497661"/>
            <a:ext cx="2419560" cy="4479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6466" y="1497661"/>
            <a:ext cx="2641643" cy="469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本框 11"/>
          <p:cNvSpPr txBox="1"/>
          <p:nvPr/>
        </p:nvSpPr>
        <p:spPr>
          <a:xfrm>
            <a:off x="3991285" y="6194547"/>
            <a:ext cx="4485323" cy="469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把优惠让给最忠实的客户</a:t>
            </a:r>
            <a:endParaRPr lang="zh-CN" altLang="en-US" sz="28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1518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8" b="10808"/>
          <a:stretch/>
        </p:blipFill>
        <p:spPr>
          <a:xfrm>
            <a:off x="1063769" y="394854"/>
            <a:ext cx="3248261" cy="4468091"/>
          </a:xfrm>
          <a:prstGeom prst="rect">
            <a:avLst/>
          </a:prstGeom>
        </p:spPr>
      </p:pic>
      <p:pic>
        <p:nvPicPr>
          <p:cNvPr id="6146" name="Picture 2" descr="http://files.colabug.com/forum/201503/17/164130eaad03m88r6xlal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229" y="1124239"/>
            <a:ext cx="428625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327564" y="5629640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上、线下的快捷（微信支付）支付通道</a:t>
            </a:r>
          </a:p>
        </p:txBody>
      </p:sp>
    </p:spTree>
    <p:extLst>
      <p:ext uri="{BB962C8B-B14F-4D97-AF65-F5344CB8AC3E}">
        <p14:creationId xmlns:p14="http://schemas.microsoft.com/office/powerpoint/2010/main" val="2754588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5526" y="103909"/>
            <a:ext cx="10875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与微信支付形成一体化的闭环</a:t>
            </a:r>
            <a:endParaRPr lang="zh-CN" altLang="en-US" sz="28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96666" y="1375144"/>
            <a:ext cx="2551814" cy="4536557"/>
            <a:chOff x="4036053" y="1368056"/>
            <a:chExt cx="2551814" cy="4536557"/>
          </a:xfrm>
        </p:grpSpPr>
        <p:grpSp>
          <p:nvGrpSpPr>
            <p:cNvPr id="9" name="组合 8"/>
            <p:cNvGrpSpPr/>
            <p:nvPr/>
          </p:nvGrpSpPr>
          <p:grpSpPr>
            <a:xfrm>
              <a:off x="4036053" y="1368056"/>
              <a:ext cx="2551814" cy="4536557"/>
              <a:chOff x="4036053" y="1368056"/>
              <a:chExt cx="2551814" cy="4536557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6053" y="1368056"/>
                <a:ext cx="2551814" cy="453655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7" name="矩形 6"/>
              <p:cNvSpPr/>
              <p:nvPr/>
            </p:nvSpPr>
            <p:spPr bwMode="auto">
              <a:xfrm>
                <a:off x="4036053" y="1928037"/>
                <a:ext cx="2551813" cy="3480391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  <a:ea typeface="+mn-ea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 bwMode="auto">
              <a:xfrm>
                <a:off x="4405423" y="1601972"/>
                <a:ext cx="1098698" cy="184298"/>
              </a:xfrm>
              <a:prstGeom prst="rect">
                <a:avLst/>
              </a:prstGeom>
              <a:solidFill>
                <a:srgbClr val="22292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ctr" anchorCtr="1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+mn-ea"/>
                  <a:ea typeface="+mn-ea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4111256" y="1928037"/>
              <a:ext cx="1587795" cy="31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100" dirty="0" smtClean="0">
                  <a:latin typeface="+mn-ea"/>
                  <a:ea typeface="+mn-ea"/>
                </a:rPr>
                <a:t>加油金额</a:t>
              </a:r>
              <a:endParaRPr lang="zh-CN" altLang="en-US" sz="1100" dirty="0" smtClean="0">
                <a:latin typeface="+mn-ea"/>
                <a:ea typeface="+mn-ea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4234526" y="2346251"/>
              <a:ext cx="2154865" cy="26599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kumimoji="0" lang="en-US" altLang="zh-CN" sz="1400" b="0" i="0" u="none" strike="noStrike" cap="none" normalizeH="0" baseline="0" dirty="0" smtClean="0">
                  <a:ln>
                    <a:noFill/>
                  </a:ln>
                  <a:effectLst/>
                  <a:latin typeface="+mn-ea"/>
                  <a:ea typeface="+mn-ea"/>
                </a:rPr>
                <a:t>300</a:t>
              </a:r>
              <a:endParaRPr kumimoji="0" lang="zh-CN" altLang="en-US" sz="1400" b="0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116764" y="2697500"/>
              <a:ext cx="1587795" cy="31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100" dirty="0" smtClean="0">
                  <a:latin typeface="+mn-ea"/>
                  <a:ea typeface="+mn-ea"/>
                </a:rPr>
                <a:t>可用的代金券</a:t>
              </a:r>
              <a:endParaRPr lang="zh-CN" altLang="en-US" sz="1100" dirty="0" smtClean="0">
                <a:latin typeface="+mn-ea"/>
                <a:ea typeface="+mn-ea"/>
              </a:endParaRPr>
            </a:p>
          </p:txBody>
        </p:sp>
        <p:pic>
          <p:nvPicPr>
            <p:cNvPr id="13" name="图片 12" descr="代金券.jp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315" b="38179"/>
            <a:stretch/>
          </p:blipFill>
          <p:spPr>
            <a:xfrm>
              <a:off x="4528693" y="3137488"/>
              <a:ext cx="1860698" cy="10842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椭圆 13"/>
            <p:cNvSpPr/>
            <p:nvPr/>
          </p:nvSpPr>
          <p:spPr bwMode="auto">
            <a:xfrm>
              <a:off x="4234526" y="3303189"/>
              <a:ext cx="241004" cy="24100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4234526" y="3833513"/>
              <a:ext cx="241004" cy="241004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111255" y="4280272"/>
              <a:ext cx="1587795" cy="316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1100" dirty="0" smtClean="0">
                  <a:latin typeface="+mn-ea"/>
                  <a:ea typeface="+mn-ea"/>
                </a:rPr>
                <a:t>结算金额</a:t>
              </a:r>
              <a:endParaRPr lang="zh-CN" altLang="en-US" sz="1100" dirty="0" smtClean="0">
                <a:latin typeface="+mn-ea"/>
                <a:ea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692469" y="4480616"/>
              <a:ext cx="1112876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Bef>
                  <a:spcPts val="600"/>
                </a:spcBef>
              </a:pPr>
              <a:r>
                <a:rPr lang="en-US" altLang="zh-CN" dirty="0" smtClean="0">
                  <a:solidFill>
                    <a:srgbClr val="C00000"/>
                  </a:solidFill>
                  <a:latin typeface="+mn-ea"/>
                  <a:ea typeface="+mn-ea"/>
                </a:rPr>
                <a:t>282</a:t>
              </a:r>
              <a:endParaRPr lang="zh-CN" altLang="en-US" dirty="0" smtClean="0">
                <a:solidFill>
                  <a:srgbClr val="C00000"/>
                </a:solidFill>
                <a:latin typeface="+mn-ea"/>
                <a:ea typeface="+mn-ea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4215388" y="5241200"/>
              <a:ext cx="2067037" cy="311888"/>
            </a:xfrm>
            <a:prstGeom prst="rect">
              <a:avLst/>
            </a:prstGeom>
            <a:solidFill>
              <a:srgbClr val="29C3F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  <a:ea typeface="+mn-ea"/>
                </a:rPr>
                <a:t>确认</a:t>
              </a:r>
              <a:endParaRPr kumimoji="0" lang="zh-CN" alt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ea"/>
                <a:ea typeface="+mn-ea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260112" y="2704587"/>
            <a:ext cx="6851237" cy="121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 smtClean="0">
                <a:latin typeface="+mn-ea"/>
                <a:ea typeface="+mn-ea"/>
              </a:rPr>
              <a:t>会员的</a:t>
            </a:r>
            <a:r>
              <a:rPr lang="zh-CN" altLang="en-US" sz="2400" dirty="0" smtClean="0">
                <a:solidFill>
                  <a:srgbClr val="C00000"/>
                </a:solidFill>
                <a:latin typeface="+mn-ea"/>
                <a:ea typeface="+mn-ea"/>
              </a:rPr>
              <a:t>优惠促销与支付体系统一打通</a:t>
            </a:r>
            <a:endParaRPr lang="en-US" altLang="zh-CN" sz="2400" dirty="0" smtClean="0">
              <a:solidFill>
                <a:srgbClr val="C0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400" dirty="0" smtClean="0">
                <a:latin typeface="+mn-ea"/>
                <a:ea typeface="+mn-ea"/>
              </a:rPr>
              <a:t>加快支付过程</a:t>
            </a:r>
            <a:r>
              <a:rPr lang="zh-CN" altLang="en-US" sz="2400" dirty="0" smtClean="0">
                <a:latin typeface="+mn-ea"/>
                <a:ea typeface="+mn-ea"/>
              </a:rPr>
              <a:t>，提升结算的效率，增大车流容量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8829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椭圆 98"/>
          <p:cNvSpPr/>
          <p:nvPr/>
        </p:nvSpPr>
        <p:spPr>
          <a:xfrm>
            <a:off x="365839" y="179535"/>
            <a:ext cx="1341101" cy="12801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4"/>
          </a:p>
        </p:txBody>
      </p:sp>
      <p:sp>
        <p:nvSpPr>
          <p:cNvPr id="100" name="TextBox 2"/>
          <p:cNvSpPr txBox="1"/>
          <p:nvPr/>
        </p:nvSpPr>
        <p:spPr>
          <a:xfrm>
            <a:off x="304879" y="384256"/>
            <a:ext cx="14630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盈利的</a:t>
            </a:r>
            <a:endParaRPr lang="en-US" altLang="zh-CN" sz="28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渠道</a:t>
            </a:r>
            <a:endParaRPr lang="zh-CN" altLang="en-US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840" y="5013938"/>
            <a:ext cx="2926039" cy="613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386" b="1" dirty="0" smtClean="0">
                <a:latin typeface="微软雅黑" pitchFamily="34" charset="-122"/>
                <a:ea typeface="微软雅黑" pitchFamily="34" charset="-122"/>
              </a:rPr>
              <a:t>流量的贩卖</a:t>
            </a:r>
            <a:endParaRPr lang="zh-CN" altLang="en-US" sz="3386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48" y="1722144"/>
            <a:ext cx="322540" cy="798286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9448754" y="1417348"/>
            <a:ext cx="2072611" cy="2591397"/>
            <a:chOff x="10513268" y="2376463"/>
            <a:chExt cx="2448272" cy="306108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223" b="95801" l="1099" r="9780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3268" y="2376463"/>
              <a:ext cx="2448272" cy="3061088"/>
            </a:xfrm>
            <a:prstGeom prst="rect">
              <a:avLst/>
            </a:prstGeom>
          </p:spPr>
        </p:pic>
        <p:sp>
          <p:nvSpPr>
            <p:cNvPr id="14" name="文本框 42"/>
            <p:cNvSpPr txBox="1"/>
            <p:nvPr/>
          </p:nvSpPr>
          <p:spPr>
            <a:xfrm>
              <a:off x="11393021" y="3210942"/>
              <a:ext cx="848440" cy="47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54"/>
                </a:spcBef>
                <a:spcAft>
                  <a:spcPts val="508"/>
                </a:spcAft>
              </a:pPr>
              <a:r>
                <a:rPr lang="zh-CN" altLang="en-US" sz="2032" dirty="0">
                  <a:solidFill>
                    <a:srgbClr val="C99392"/>
                  </a:solidFill>
                  <a:latin typeface="微软雅黑" pitchFamily="34" charset="-122"/>
                  <a:ea typeface="微软雅黑" pitchFamily="34" charset="-122"/>
                </a:rPr>
                <a:t>面馆</a:t>
              </a:r>
            </a:p>
          </p:txBody>
        </p:sp>
      </p:grpSp>
      <p:sp>
        <p:nvSpPr>
          <p:cNvPr id="15" name="任意多边形 14"/>
          <p:cNvSpPr/>
          <p:nvPr/>
        </p:nvSpPr>
        <p:spPr>
          <a:xfrm>
            <a:off x="8660092" y="1338363"/>
            <a:ext cx="3338384" cy="3389532"/>
          </a:xfrm>
          <a:custGeom>
            <a:avLst/>
            <a:gdLst>
              <a:gd name="connsiteX0" fmla="*/ 14404 w 3943466"/>
              <a:gd name="connsiteY0" fmla="*/ 103397 h 4003885"/>
              <a:gd name="connsiteX1" fmla="*/ 14404 w 3943466"/>
              <a:gd name="connsiteY1" fmla="*/ 417722 h 4003885"/>
              <a:gd name="connsiteX2" fmla="*/ 71554 w 3943466"/>
              <a:gd name="connsiteY2" fmla="*/ 1417847 h 4003885"/>
              <a:gd name="connsiteX3" fmla="*/ 257291 w 3943466"/>
              <a:gd name="connsiteY3" fmla="*/ 1889335 h 4003885"/>
              <a:gd name="connsiteX4" fmla="*/ 485891 w 3943466"/>
              <a:gd name="connsiteY4" fmla="*/ 2446547 h 4003885"/>
              <a:gd name="connsiteX5" fmla="*/ 614479 w 3943466"/>
              <a:gd name="connsiteY5" fmla="*/ 2646572 h 4003885"/>
              <a:gd name="connsiteX6" fmla="*/ 700204 w 3943466"/>
              <a:gd name="connsiteY6" fmla="*/ 2775160 h 4003885"/>
              <a:gd name="connsiteX7" fmla="*/ 728779 w 3943466"/>
              <a:gd name="connsiteY7" fmla="*/ 2818022 h 4003885"/>
              <a:gd name="connsiteX8" fmla="*/ 757354 w 3943466"/>
              <a:gd name="connsiteY8" fmla="*/ 2875172 h 4003885"/>
              <a:gd name="connsiteX9" fmla="*/ 800216 w 3943466"/>
              <a:gd name="connsiteY9" fmla="*/ 2903747 h 4003885"/>
              <a:gd name="connsiteX10" fmla="*/ 871654 w 3943466"/>
              <a:gd name="connsiteY10" fmla="*/ 2989472 h 4003885"/>
              <a:gd name="connsiteX11" fmla="*/ 914516 w 3943466"/>
              <a:gd name="connsiteY11" fmla="*/ 3018047 h 4003885"/>
              <a:gd name="connsiteX12" fmla="*/ 1171691 w 3943466"/>
              <a:gd name="connsiteY12" fmla="*/ 3218072 h 4003885"/>
              <a:gd name="connsiteX13" fmla="*/ 1271704 w 3943466"/>
              <a:gd name="connsiteY13" fmla="*/ 3260935 h 4003885"/>
              <a:gd name="connsiteX14" fmla="*/ 1371716 w 3943466"/>
              <a:gd name="connsiteY14" fmla="*/ 3318085 h 4003885"/>
              <a:gd name="connsiteX15" fmla="*/ 1443154 w 3943466"/>
              <a:gd name="connsiteY15" fmla="*/ 3346660 h 4003885"/>
              <a:gd name="connsiteX16" fmla="*/ 1571741 w 3943466"/>
              <a:gd name="connsiteY16" fmla="*/ 3403810 h 4003885"/>
              <a:gd name="connsiteX17" fmla="*/ 1657466 w 3943466"/>
              <a:gd name="connsiteY17" fmla="*/ 3418097 h 4003885"/>
              <a:gd name="connsiteX18" fmla="*/ 1986079 w 3943466"/>
              <a:gd name="connsiteY18" fmla="*/ 3446672 h 4003885"/>
              <a:gd name="connsiteX19" fmla="*/ 2071804 w 3943466"/>
              <a:gd name="connsiteY19" fmla="*/ 3475247 h 4003885"/>
              <a:gd name="connsiteX20" fmla="*/ 2200391 w 3943466"/>
              <a:gd name="connsiteY20" fmla="*/ 3518110 h 4003885"/>
              <a:gd name="connsiteX21" fmla="*/ 2243254 w 3943466"/>
              <a:gd name="connsiteY21" fmla="*/ 3546685 h 4003885"/>
              <a:gd name="connsiteX22" fmla="*/ 2486141 w 3943466"/>
              <a:gd name="connsiteY22" fmla="*/ 3618122 h 4003885"/>
              <a:gd name="connsiteX23" fmla="*/ 3171941 w 3943466"/>
              <a:gd name="connsiteY23" fmla="*/ 3646697 h 4003885"/>
              <a:gd name="connsiteX24" fmla="*/ 3357679 w 3943466"/>
              <a:gd name="connsiteY24" fmla="*/ 3675272 h 4003885"/>
              <a:gd name="connsiteX25" fmla="*/ 3400541 w 3943466"/>
              <a:gd name="connsiteY25" fmla="*/ 3689560 h 4003885"/>
              <a:gd name="connsiteX26" fmla="*/ 3457691 w 3943466"/>
              <a:gd name="connsiteY26" fmla="*/ 3703847 h 4003885"/>
              <a:gd name="connsiteX27" fmla="*/ 3500554 w 3943466"/>
              <a:gd name="connsiteY27" fmla="*/ 3718135 h 4003885"/>
              <a:gd name="connsiteX28" fmla="*/ 3557704 w 3943466"/>
              <a:gd name="connsiteY28" fmla="*/ 3732422 h 4003885"/>
              <a:gd name="connsiteX29" fmla="*/ 3629141 w 3943466"/>
              <a:gd name="connsiteY29" fmla="*/ 3746710 h 4003885"/>
              <a:gd name="connsiteX30" fmla="*/ 3743441 w 3943466"/>
              <a:gd name="connsiteY30" fmla="*/ 3803860 h 4003885"/>
              <a:gd name="connsiteX31" fmla="*/ 3800591 w 3943466"/>
              <a:gd name="connsiteY31" fmla="*/ 3846722 h 4003885"/>
              <a:gd name="connsiteX32" fmla="*/ 3843454 w 3943466"/>
              <a:gd name="connsiteY32" fmla="*/ 3861010 h 4003885"/>
              <a:gd name="connsiteX33" fmla="*/ 3900604 w 3943466"/>
              <a:gd name="connsiteY33" fmla="*/ 3975310 h 4003885"/>
              <a:gd name="connsiteX34" fmla="*/ 3943466 w 3943466"/>
              <a:gd name="connsiteY34" fmla="*/ 4003885 h 4003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943466" h="4003885">
                <a:moveTo>
                  <a:pt x="14404" y="103397"/>
                </a:moveTo>
                <a:cubicBezTo>
                  <a:pt x="53614" y="299454"/>
                  <a:pt x="0" y="0"/>
                  <a:pt x="14404" y="417722"/>
                </a:cubicBezTo>
                <a:cubicBezTo>
                  <a:pt x="25912" y="751442"/>
                  <a:pt x="43152" y="1085138"/>
                  <a:pt x="71554" y="1417847"/>
                </a:cubicBezTo>
                <a:cubicBezTo>
                  <a:pt x="87269" y="1601939"/>
                  <a:pt x="190656" y="1714419"/>
                  <a:pt x="257291" y="1889335"/>
                </a:cubicBezTo>
                <a:cubicBezTo>
                  <a:pt x="332989" y="2088042"/>
                  <a:pt x="391234" y="2257234"/>
                  <a:pt x="485891" y="2446547"/>
                </a:cubicBezTo>
                <a:cubicBezTo>
                  <a:pt x="569377" y="2613519"/>
                  <a:pt x="519678" y="2551771"/>
                  <a:pt x="614479" y="2646572"/>
                </a:cubicBezTo>
                <a:cubicBezTo>
                  <a:pt x="662018" y="2765420"/>
                  <a:pt x="615509" y="2676349"/>
                  <a:pt x="700204" y="2775160"/>
                </a:cubicBezTo>
                <a:cubicBezTo>
                  <a:pt x="711379" y="2788197"/>
                  <a:pt x="720260" y="2803113"/>
                  <a:pt x="728779" y="2818022"/>
                </a:cubicBezTo>
                <a:cubicBezTo>
                  <a:pt x="739346" y="2836514"/>
                  <a:pt x="743719" y="2858810"/>
                  <a:pt x="757354" y="2875172"/>
                </a:cubicBezTo>
                <a:cubicBezTo>
                  <a:pt x="768347" y="2888363"/>
                  <a:pt x="788074" y="2891605"/>
                  <a:pt x="800216" y="2903747"/>
                </a:cubicBezTo>
                <a:cubicBezTo>
                  <a:pt x="826518" y="2930049"/>
                  <a:pt x="845352" y="2963170"/>
                  <a:pt x="871654" y="2989472"/>
                </a:cubicBezTo>
                <a:cubicBezTo>
                  <a:pt x="883796" y="3001614"/>
                  <a:pt x="901593" y="3006740"/>
                  <a:pt x="914516" y="3018047"/>
                </a:cubicBezTo>
                <a:cubicBezTo>
                  <a:pt x="1017724" y="3108354"/>
                  <a:pt x="1006288" y="3147184"/>
                  <a:pt x="1171691" y="3218072"/>
                </a:cubicBezTo>
                <a:cubicBezTo>
                  <a:pt x="1205029" y="3232360"/>
                  <a:pt x="1239263" y="3244714"/>
                  <a:pt x="1271704" y="3260935"/>
                </a:cubicBezTo>
                <a:cubicBezTo>
                  <a:pt x="1306047" y="3278106"/>
                  <a:pt x="1337373" y="3300914"/>
                  <a:pt x="1371716" y="3318085"/>
                </a:cubicBezTo>
                <a:cubicBezTo>
                  <a:pt x="1394655" y="3329555"/>
                  <a:pt x="1419806" y="3336047"/>
                  <a:pt x="1443154" y="3346660"/>
                </a:cubicBezTo>
                <a:cubicBezTo>
                  <a:pt x="1487511" y="3366822"/>
                  <a:pt x="1524422" y="3393295"/>
                  <a:pt x="1571741" y="3403810"/>
                </a:cubicBezTo>
                <a:cubicBezTo>
                  <a:pt x="1600020" y="3410094"/>
                  <a:pt x="1628891" y="3413335"/>
                  <a:pt x="1657466" y="3418097"/>
                </a:cubicBezTo>
                <a:cubicBezTo>
                  <a:pt x="1805053" y="3467294"/>
                  <a:pt x="1595053" y="3401554"/>
                  <a:pt x="1986079" y="3446672"/>
                </a:cubicBezTo>
                <a:cubicBezTo>
                  <a:pt x="2016001" y="3450125"/>
                  <a:pt x="2042583" y="3467941"/>
                  <a:pt x="2071804" y="3475247"/>
                </a:cubicBezTo>
                <a:cubicBezTo>
                  <a:pt x="2126373" y="3488890"/>
                  <a:pt x="2146590" y="3491209"/>
                  <a:pt x="2200391" y="3518110"/>
                </a:cubicBezTo>
                <a:cubicBezTo>
                  <a:pt x="2215750" y="3525789"/>
                  <a:pt x="2227403" y="3540081"/>
                  <a:pt x="2243254" y="3546685"/>
                </a:cubicBezTo>
                <a:cubicBezTo>
                  <a:pt x="2293177" y="3567486"/>
                  <a:pt x="2428772" y="3608560"/>
                  <a:pt x="2486141" y="3618122"/>
                </a:cubicBezTo>
                <a:cubicBezTo>
                  <a:pt x="2769225" y="3665304"/>
                  <a:pt x="2542905" y="3631720"/>
                  <a:pt x="3171941" y="3646697"/>
                </a:cubicBezTo>
                <a:cubicBezTo>
                  <a:pt x="3315885" y="3682684"/>
                  <a:pt x="3110841" y="3634132"/>
                  <a:pt x="3357679" y="3675272"/>
                </a:cubicBezTo>
                <a:cubicBezTo>
                  <a:pt x="3372534" y="3677748"/>
                  <a:pt x="3386060" y="3685423"/>
                  <a:pt x="3400541" y="3689560"/>
                </a:cubicBezTo>
                <a:cubicBezTo>
                  <a:pt x="3419422" y="3694955"/>
                  <a:pt x="3438810" y="3698453"/>
                  <a:pt x="3457691" y="3703847"/>
                </a:cubicBezTo>
                <a:cubicBezTo>
                  <a:pt x="3472172" y="3707984"/>
                  <a:pt x="3486073" y="3713998"/>
                  <a:pt x="3500554" y="3718135"/>
                </a:cubicBezTo>
                <a:cubicBezTo>
                  <a:pt x="3519435" y="3723529"/>
                  <a:pt x="3538535" y="3728162"/>
                  <a:pt x="3557704" y="3732422"/>
                </a:cubicBezTo>
                <a:cubicBezTo>
                  <a:pt x="3581410" y="3737690"/>
                  <a:pt x="3605881" y="3739732"/>
                  <a:pt x="3629141" y="3746710"/>
                </a:cubicBezTo>
                <a:cubicBezTo>
                  <a:pt x="3684411" y="3763291"/>
                  <a:pt x="3700739" y="3773358"/>
                  <a:pt x="3743441" y="3803860"/>
                </a:cubicBezTo>
                <a:cubicBezTo>
                  <a:pt x="3762818" y="3817701"/>
                  <a:pt x="3779916" y="3834908"/>
                  <a:pt x="3800591" y="3846722"/>
                </a:cubicBezTo>
                <a:cubicBezTo>
                  <a:pt x="3813667" y="3854194"/>
                  <a:pt x="3829166" y="3856247"/>
                  <a:pt x="3843454" y="3861010"/>
                </a:cubicBezTo>
                <a:cubicBezTo>
                  <a:pt x="3858510" y="3921236"/>
                  <a:pt x="3852030" y="3926736"/>
                  <a:pt x="3900604" y="3975310"/>
                </a:cubicBezTo>
                <a:cubicBezTo>
                  <a:pt x="3912746" y="3987452"/>
                  <a:pt x="3943466" y="4003885"/>
                  <a:pt x="3943466" y="4003885"/>
                </a:cubicBezTo>
              </a:path>
            </a:pathLst>
          </a:cu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24"/>
          </a:p>
        </p:txBody>
      </p:sp>
      <p:sp>
        <p:nvSpPr>
          <p:cNvPr id="17" name="任意多边形 16"/>
          <p:cNvSpPr/>
          <p:nvPr/>
        </p:nvSpPr>
        <p:spPr>
          <a:xfrm>
            <a:off x="8043334" y="1474275"/>
            <a:ext cx="3938828" cy="3794369"/>
          </a:xfrm>
          <a:custGeom>
            <a:avLst/>
            <a:gdLst>
              <a:gd name="connsiteX0" fmla="*/ 0 w 4652740"/>
              <a:gd name="connsiteY0" fmla="*/ 0 h 4482098"/>
              <a:gd name="connsiteX1" fmla="*/ 14287 w 4652740"/>
              <a:gd name="connsiteY1" fmla="*/ 200025 h 4482098"/>
              <a:gd name="connsiteX2" fmla="*/ 42862 w 4652740"/>
              <a:gd name="connsiteY2" fmla="*/ 242888 h 4482098"/>
              <a:gd name="connsiteX3" fmla="*/ 57150 w 4652740"/>
              <a:gd name="connsiteY3" fmla="*/ 300038 h 4482098"/>
              <a:gd name="connsiteX4" fmla="*/ 114300 w 4652740"/>
              <a:gd name="connsiteY4" fmla="*/ 442913 h 4482098"/>
              <a:gd name="connsiteX5" fmla="*/ 142875 w 4652740"/>
              <a:gd name="connsiteY5" fmla="*/ 557213 h 4482098"/>
              <a:gd name="connsiteX6" fmla="*/ 157162 w 4652740"/>
              <a:gd name="connsiteY6" fmla="*/ 657225 h 4482098"/>
              <a:gd name="connsiteX7" fmla="*/ 185737 w 4652740"/>
              <a:gd name="connsiteY7" fmla="*/ 742950 h 4482098"/>
              <a:gd name="connsiteX8" fmla="*/ 200025 w 4652740"/>
              <a:gd name="connsiteY8" fmla="*/ 800100 h 4482098"/>
              <a:gd name="connsiteX9" fmla="*/ 214312 w 4652740"/>
              <a:gd name="connsiteY9" fmla="*/ 842963 h 4482098"/>
              <a:gd name="connsiteX10" fmla="*/ 228600 w 4652740"/>
              <a:gd name="connsiteY10" fmla="*/ 928688 h 4482098"/>
              <a:gd name="connsiteX11" fmla="*/ 257175 w 4652740"/>
              <a:gd name="connsiteY11" fmla="*/ 1014413 h 4482098"/>
              <a:gd name="connsiteX12" fmla="*/ 271462 w 4652740"/>
              <a:gd name="connsiteY12" fmla="*/ 1085850 h 4482098"/>
              <a:gd name="connsiteX13" fmla="*/ 300037 w 4652740"/>
              <a:gd name="connsiteY13" fmla="*/ 1214438 h 4482098"/>
              <a:gd name="connsiteX14" fmla="*/ 328612 w 4652740"/>
              <a:gd name="connsiteY14" fmla="*/ 1257300 h 4482098"/>
              <a:gd name="connsiteX15" fmla="*/ 371475 w 4652740"/>
              <a:gd name="connsiteY15" fmla="*/ 1400175 h 4482098"/>
              <a:gd name="connsiteX16" fmla="*/ 385762 w 4652740"/>
              <a:gd name="connsiteY16" fmla="*/ 1443038 h 4482098"/>
              <a:gd name="connsiteX17" fmla="*/ 400050 w 4652740"/>
              <a:gd name="connsiteY17" fmla="*/ 1485900 h 4482098"/>
              <a:gd name="connsiteX18" fmla="*/ 414337 w 4652740"/>
              <a:gd name="connsiteY18" fmla="*/ 1614488 h 4482098"/>
              <a:gd name="connsiteX19" fmla="*/ 442912 w 4652740"/>
              <a:gd name="connsiteY19" fmla="*/ 2000250 h 4482098"/>
              <a:gd name="connsiteX20" fmla="*/ 471487 w 4652740"/>
              <a:gd name="connsiteY20" fmla="*/ 2128838 h 4482098"/>
              <a:gd name="connsiteX21" fmla="*/ 485775 w 4652740"/>
              <a:gd name="connsiteY21" fmla="*/ 2257425 h 4482098"/>
              <a:gd name="connsiteX22" fmla="*/ 514350 w 4652740"/>
              <a:gd name="connsiteY22" fmla="*/ 2371725 h 4482098"/>
              <a:gd name="connsiteX23" fmla="*/ 528637 w 4652740"/>
              <a:gd name="connsiteY23" fmla="*/ 2443163 h 4482098"/>
              <a:gd name="connsiteX24" fmla="*/ 542925 w 4652740"/>
              <a:gd name="connsiteY24" fmla="*/ 2486025 h 4482098"/>
              <a:gd name="connsiteX25" fmla="*/ 557212 w 4652740"/>
              <a:gd name="connsiteY25" fmla="*/ 2543175 h 4482098"/>
              <a:gd name="connsiteX26" fmla="*/ 571500 w 4652740"/>
              <a:gd name="connsiteY26" fmla="*/ 2614613 h 4482098"/>
              <a:gd name="connsiteX27" fmla="*/ 600075 w 4652740"/>
              <a:gd name="connsiteY27" fmla="*/ 2700338 h 4482098"/>
              <a:gd name="connsiteX28" fmla="*/ 642937 w 4652740"/>
              <a:gd name="connsiteY28" fmla="*/ 2757488 h 4482098"/>
              <a:gd name="connsiteX29" fmla="*/ 700087 w 4652740"/>
              <a:gd name="connsiteY29" fmla="*/ 2843213 h 4482098"/>
              <a:gd name="connsiteX30" fmla="*/ 728662 w 4652740"/>
              <a:gd name="connsiteY30" fmla="*/ 2900363 h 4482098"/>
              <a:gd name="connsiteX31" fmla="*/ 771525 w 4652740"/>
              <a:gd name="connsiteY31" fmla="*/ 2957513 h 4482098"/>
              <a:gd name="connsiteX32" fmla="*/ 828675 w 4652740"/>
              <a:gd name="connsiteY32" fmla="*/ 3086100 h 4482098"/>
              <a:gd name="connsiteX33" fmla="*/ 971550 w 4652740"/>
              <a:gd name="connsiteY33" fmla="*/ 3243263 h 4482098"/>
              <a:gd name="connsiteX34" fmla="*/ 1014412 w 4652740"/>
              <a:gd name="connsiteY34" fmla="*/ 3271838 h 4482098"/>
              <a:gd name="connsiteX35" fmla="*/ 1114425 w 4652740"/>
              <a:gd name="connsiteY35" fmla="*/ 3371850 h 4482098"/>
              <a:gd name="connsiteX36" fmla="*/ 1157287 w 4652740"/>
              <a:gd name="connsiteY36" fmla="*/ 3414713 h 4482098"/>
              <a:gd name="connsiteX37" fmla="*/ 1228725 w 4652740"/>
              <a:gd name="connsiteY37" fmla="*/ 3429000 h 4482098"/>
              <a:gd name="connsiteX38" fmla="*/ 1271587 w 4652740"/>
              <a:gd name="connsiteY38" fmla="*/ 3457575 h 4482098"/>
              <a:gd name="connsiteX39" fmla="*/ 1371600 w 4652740"/>
              <a:gd name="connsiteY39" fmla="*/ 3486150 h 4482098"/>
              <a:gd name="connsiteX40" fmla="*/ 1485900 w 4652740"/>
              <a:gd name="connsiteY40" fmla="*/ 3543300 h 4482098"/>
              <a:gd name="connsiteX41" fmla="*/ 1628775 w 4652740"/>
              <a:gd name="connsiteY41" fmla="*/ 3600450 h 4482098"/>
              <a:gd name="connsiteX42" fmla="*/ 1843087 w 4652740"/>
              <a:gd name="connsiteY42" fmla="*/ 3629025 h 4482098"/>
              <a:gd name="connsiteX43" fmla="*/ 1914525 w 4652740"/>
              <a:gd name="connsiteY43" fmla="*/ 3643313 h 4482098"/>
              <a:gd name="connsiteX44" fmla="*/ 1985962 w 4652740"/>
              <a:gd name="connsiteY44" fmla="*/ 3671888 h 4482098"/>
              <a:gd name="connsiteX45" fmla="*/ 2128837 w 4652740"/>
              <a:gd name="connsiteY45" fmla="*/ 3700463 h 4482098"/>
              <a:gd name="connsiteX46" fmla="*/ 2228850 w 4652740"/>
              <a:gd name="connsiteY46" fmla="*/ 3729038 h 4482098"/>
              <a:gd name="connsiteX47" fmla="*/ 2314575 w 4652740"/>
              <a:gd name="connsiteY47" fmla="*/ 3757613 h 4482098"/>
              <a:gd name="connsiteX48" fmla="*/ 2457450 w 4652740"/>
              <a:gd name="connsiteY48" fmla="*/ 3800475 h 4482098"/>
              <a:gd name="connsiteX49" fmla="*/ 2586037 w 4652740"/>
              <a:gd name="connsiteY49" fmla="*/ 3857625 h 4482098"/>
              <a:gd name="connsiteX50" fmla="*/ 2628900 w 4652740"/>
              <a:gd name="connsiteY50" fmla="*/ 3886200 h 4482098"/>
              <a:gd name="connsiteX51" fmla="*/ 2686050 w 4652740"/>
              <a:gd name="connsiteY51" fmla="*/ 3914775 h 4482098"/>
              <a:gd name="connsiteX52" fmla="*/ 2728912 w 4652740"/>
              <a:gd name="connsiteY52" fmla="*/ 3943350 h 4482098"/>
              <a:gd name="connsiteX53" fmla="*/ 2800350 w 4652740"/>
              <a:gd name="connsiteY53" fmla="*/ 3971925 h 4482098"/>
              <a:gd name="connsiteX54" fmla="*/ 2843212 w 4652740"/>
              <a:gd name="connsiteY54" fmla="*/ 4029075 h 4482098"/>
              <a:gd name="connsiteX55" fmla="*/ 2943225 w 4652740"/>
              <a:gd name="connsiteY55" fmla="*/ 4086225 h 4482098"/>
              <a:gd name="connsiteX56" fmla="*/ 2986087 w 4652740"/>
              <a:gd name="connsiteY56" fmla="*/ 4114800 h 4482098"/>
              <a:gd name="connsiteX57" fmla="*/ 3043237 w 4652740"/>
              <a:gd name="connsiteY57" fmla="*/ 4143375 h 4482098"/>
              <a:gd name="connsiteX58" fmla="*/ 3143250 w 4652740"/>
              <a:gd name="connsiteY58" fmla="*/ 4200525 h 4482098"/>
              <a:gd name="connsiteX59" fmla="*/ 3257550 w 4652740"/>
              <a:gd name="connsiteY59" fmla="*/ 4257675 h 4482098"/>
              <a:gd name="connsiteX60" fmla="*/ 3300412 w 4652740"/>
              <a:gd name="connsiteY60" fmla="*/ 4286250 h 4482098"/>
              <a:gd name="connsiteX61" fmla="*/ 3343275 w 4652740"/>
              <a:gd name="connsiteY61" fmla="*/ 4300538 h 4482098"/>
              <a:gd name="connsiteX62" fmla="*/ 4057650 w 4652740"/>
              <a:gd name="connsiteY62" fmla="*/ 4314825 h 4482098"/>
              <a:gd name="connsiteX63" fmla="*/ 4186237 w 4652740"/>
              <a:gd name="connsiteY63" fmla="*/ 4343400 h 4482098"/>
              <a:gd name="connsiteX64" fmla="*/ 4386262 w 4652740"/>
              <a:gd name="connsiteY64" fmla="*/ 4371975 h 4482098"/>
              <a:gd name="connsiteX65" fmla="*/ 4529137 w 4652740"/>
              <a:gd name="connsiteY65" fmla="*/ 4429125 h 4482098"/>
              <a:gd name="connsiteX66" fmla="*/ 4600575 w 4652740"/>
              <a:gd name="connsiteY66" fmla="*/ 4457700 h 4482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652740" h="4482098">
                <a:moveTo>
                  <a:pt x="0" y="0"/>
                </a:moveTo>
                <a:cubicBezTo>
                  <a:pt x="4762" y="66675"/>
                  <a:pt x="2670" y="134197"/>
                  <a:pt x="14287" y="200025"/>
                </a:cubicBezTo>
                <a:cubicBezTo>
                  <a:pt x="17271" y="216935"/>
                  <a:pt x="36098" y="227105"/>
                  <a:pt x="42862" y="242888"/>
                </a:cubicBezTo>
                <a:cubicBezTo>
                  <a:pt x="50597" y="260937"/>
                  <a:pt x="51507" y="281230"/>
                  <a:pt x="57150" y="300038"/>
                </a:cubicBezTo>
                <a:cubicBezTo>
                  <a:pt x="83633" y="388315"/>
                  <a:pt x="78496" y="371305"/>
                  <a:pt x="114300" y="442913"/>
                </a:cubicBezTo>
                <a:cubicBezTo>
                  <a:pt x="123825" y="481013"/>
                  <a:pt x="137321" y="518335"/>
                  <a:pt x="142875" y="557213"/>
                </a:cubicBezTo>
                <a:cubicBezTo>
                  <a:pt x="147637" y="590550"/>
                  <a:pt x="149590" y="624412"/>
                  <a:pt x="157162" y="657225"/>
                </a:cubicBezTo>
                <a:cubicBezTo>
                  <a:pt x="163935" y="686574"/>
                  <a:pt x="178431" y="713729"/>
                  <a:pt x="185737" y="742950"/>
                </a:cubicBezTo>
                <a:cubicBezTo>
                  <a:pt x="190500" y="762000"/>
                  <a:pt x="194631" y="781219"/>
                  <a:pt x="200025" y="800100"/>
                </a:cubicBezTo>
                <a:cubicBezTo>
                  <a:pt x="204162" y="814581"/>
                  <a:pt x="211045" y="828261"/>
                  <a:pt x="214312" y="842963"/>
                </a:cubicBezTo>
                <a:cubicBezTo>
                  <a:pt x="220596" y="871242"/>
                  <a:pt x="221574" y="900584"/>
                  <a:pt x="228600" y="928688"/>
                </a:cubicBezTo>
                <a:cubicBezTo>
                  <a:pt x="235905" y="957909"/>
                  <a:pt x="251268" y="984877"/>
                  <a:pt x="257175" y="1014413"/>
                </a:cubicBezTo>
                <a:cubicBezTo>
                  <a:pt x="261937" y="1038225"/>
                  <a:pt x="267118" y="1061958"/>
                  <a:pt x="271462" y="1085850"/>
                </a:cubicBezTo>
                <a:cubicBezTo>
                  <a:pt x="277732" y="1120335"/>
                  <a:pt x="282045" y="1178454"/>
                  <a:pt x="300037" y="1214438"/>
                </a:cubicBezTo>
                <a:cubicBezTo>
                  <a:pt x="307716" y="1229797"/>
                  <a:pt x="319087" y="1243013"/>
                  <a:pt x="328612" y="1257300"/>
                </a:cubicBezTo>
                <a:cubicBezTo>
                  <a:pt x="350207" y="1343676"/>
                  <a:pt x="336689" y="1295815"/>
                  <a:pt x="371475" y="1400175"/>
                </a:cubicBezTo>
                <a:lnTo>
                  <a:pt x="385762" y="1443038"/>
                </a:lnTo>
                <a:lnTo>
                  <a:pt x="400050" y="1485900"/>
                </a:lnTo>
                <a:cubicBezTo>
                  <a:pt x="404812" y="1528763"/>
                  <a:pt x="410756" y="1571511"/>
                  <a:pt x="414337" y="1614488"/>
                </a:cubicBezTo>
                <a:cubicBezTo>
                  <a:pt x="425045" y="1742982"/>
                  <a:pt x="417624" y="1873814"/>
                  <a:pt x="442912" y="2000250"/>
                </a:cubicBezTo>
                <a:cubicBezTo>
                  <a:pt x="461051" y="2090943"/>
                  <a:pt x="451310" y="2048129"/>
                  <a:pt x="471487" y="2128838"/>
                </a:cubicBezTo>
                <a:cubicBezTo>
                  <a:pt x="476250" y="2171700"/>
                  <a:pt x="479676" y="2214732"/>
                  <a:pt x="485775" y="2257425"/>
                </a:cubicBezTo>
                <a:cubicBezTo>
                  <a:pt x="503332" y="2380325"/>
                  <a:pt x="492186" y="2283069"/>
                  <a:pt x="514350" y="2371725"/>
                </a:cubicBezTo>
                <a:cubicBezTo>
                  <a:pt x="520240" y="2395284"/>
                  <a:pt x="522747" y="2419604"/>
                  <a:pt x="528637" y="2443163"/>
                </a:cubicBezTo>
                <a:cubicBezTo>
                  <a:pt x="532290" y="2457774"/>
                  <a:pt x="538788" y="2471544"/>
                  <a:pt x="542925" y="2486025"/>
                </a:cubicBezTo>
                <a:cubicBezTo>
                  <a:pt x="548320" y="2504906"/>
                  <a:pt x="552952" y="2524006"/>
                  <a:pt x="557212" y="2543175"/>
                </a:cubicBezTo>
                <a:cubicBezTo>
                  <a:pt x="562480" y="2566881"/>
                  <a:pt x="565110" y="2591184"/>
                  <a:pt x="571500" y="2614613"/>
                </a:cubicBezTo>
                <a:cubicBezTo>
                  <a:pt x="579425" y="2643672"/>
                  <a:pt x="582003" y="2676241"/>
                  <a:pt x="600075" y="2700338"/>
                </a:cubicBezTo>
                <a:lnTo>
                  <a:pt x="642937" y="2757488"/>
                </a:lnTo>
                <a:cubicBezTo>
                  <a:pt x="673587" y="2849433"/>
                  <a:pt x="633197" y="2749566"/>
                  <a:pt x="700087" y="2843213"/>
                </a:cubicBezTo>
                <a:cubicBezTo>
                  <a:pt x="712466" y="2860544"/>
                  <a:pt x="717374" y="2882302"/>
                  <a:pt x="728662" y="2900363"/>
                </a:cubicBezTo>
                <a:cubicBezTo>
                  <a:pt x="741283" y="2920556"/>
                  <a:pt x="759960" y="2936697"/>
                  <a:pt x="771525" y="2957513"/>
                </a:cubicBezTo>
                <a:cubicBezTo>
                  <a:pt x="812776" y="3031765"/>
                  <a:pt x="784672" y="3020096"/>
                  <a:pt x="828675" y="3086100"/>
                </a:cubicBezTo>
                <a:cubicBezTo>
                  <a:pt x="898813" y="3191308"/>
                  <a:pt x="891237" y="3185896"/>
                  <a:pt x="971550" y="3243263"/>
                </a:cubicBezTo>
                <a:cubicBezTo>
                  <a:pt x="985523" y="3253244"/>
                  <a:pt x="1000125" y="3262313"/>
                  <a:pt x="1014412" y="3271838"/>
                </a:cubicBezTo>
                <a:cubicBezTo>
                  <a:pt x="1046743" y="3368826"/>
                  <a:pt x="999791" y="3257213"/>
                  <a:pt x="1114425" y="3371850"/>
                </a:cubicBezTo>
                <a:cubicBezTo>
                  <a:pt x="1128712" y="3386138"/>
                  <a:pt x="1139215" y="3405677"/>
                  <a:pt x="1157287" y="3414713"/>
                </a:cubicBezTo>
                <a:cubicBezTo>
                  <a:pt x="1179007" y="3425573"/>
                  <a:pt x="1204912" y="3424238"/>
                  <a:pt x="1228725" y="3429000"/>
                </a:cubicBezTo>
                <a:cubicBezTo>
                  <a:pt x="1243012" y="3438525"/>
                  <a:pt x="1256229" y="3449896"/>
                  <a:pt x="1271587" y="3457575"/>
                </a:cubicBezTo>
                <a:cubicBezTo>
                  <a:pt x="1292087" y="3467825"/>
                  <a:pt x="1353285" y="3481571"/>
                  <a:pt x="1371600" y="3486150"/>
                </a:cubicBezTo>
                <a:cubicBezTo>
                  <a:pt x="1476899" y="3565125"/>
                  <a:pt x="1378898" y="3503175"/>
                  <a:pt x="1485900" y="3543300"/>
                </a:cubicBezTo>
                <a:cubicBezTo>
                  <a:pt x="1549618" y="3567194"/>
                  <a:pt x="1551656" y="3590810"/>
                  <a:pt x="1628775" y="3600450"/>
                </a:cubicBezTo>
                <a:cubicBezTo>
                  <a:pt x="1686539" y="3607671"/>
                  <a:pt x="1783957" y="3619170"/>
                  <a:pt x="1843087" y="3629025"/>
                </a:cubicBezTo>
                <a:cubicBezTo>
                  <a:pt x="1867041" y="3633017"/>
                  <a:pt x="1891265" y="3636335"/>
                  <a:pt x="1914525" y="3643313"/>
                </a:cubicBezTo>
                <a:cubicBezTo>
                  <a:pt x="1939090" y="3650683"/>
                  <a:pt x="1961181" y="3665280"/>
                  <a:pt x="1985962" y="3671888"/>
                </a:cubicBezTo>
                <a:cubicBezTo>
                  <a:pt x="2032890" y="3684402"/>
                  <a:pt x="2082761" y="3685105"/>
                  <a:pt x="2128837" y="3700463"/>
                </a:cubicBezTo>
                <a:cubicBezTo>
                  <a:pt x="2272925" y="3748490"/>
                  <a:pt x="2049398" y="3675202"/>
                  <a:pt x="2228850" y="3729038"/>
                </a:cubicBezTo>
                <a:cubicBezTo>
                  <a:pt x="2257700" y="3737693"/>
                  <a:pt x="2285354" y="3750308"/>
                  <a:pt x="2314575" y="3757613"/>
                </a:cubicBezTo>
                <a:cubicBezTo>
                  <a:pt x="2382806" y="3774670"/>
                  <a:pt x="2380923" y="3772647"/>
                  <a:pt x="2457450" y="3800475"/>
                </a:cubicBezTo>
                <a:cubicBezTo>
                  <a:pt x="2499549" y="3815784"/>
                  <a:pt x="2546735" y="3835167"/>
                  <a:pt x="2586037" y="3857625"/>
                </a:cubicBezTo>
                <a:cubicBezTo>
                  <a:pt x="2600946" y="3866144"/>
                  <a:pt x="2613991" y="3877681"/>
                  <a:pt x="2628900" y="3886200"/>
                </a:cubicBezTo>
                <a:cubicBezTo>
                  <a:pt x="2647392" y="3896767"/>
                  <a:pt x="2667558" y="3904208"/>
                  <a:pt x="2686050" y="3914775"/>
                </a:cubicBezTo>
                <a:cubicBezTo>
                  <a:pt x="2700959" y="3923294"/>
                  <a:pt x="2713554" y="3935671"/>
                  <a:pt x="2728912" y="3943350"/>
                </a:cubicBezTo>
                <a:cubicBezTo>
                  <a:pt x="2751851" y="3954820"/>
                  <a:pt x="2776537" y="3962400"/>
                  <a:pt x="2800350" y="3971925"/>
                </a:cubicBezTo>
                <a:cubicBezTo>
                  <a:pt x="2814637" y="3990975"/>
                  <a:pt x="2826374" y="4012237"/>
                  <a:pt x="2843212" y="4029075"/>
                </a:cubicBezTo>
                <a:cubicBezTo>
                  <a:pt x="2866417" y="4052280"/>
                  <a:pt x="2917079" y="4071284"/>
                  <a:pt x="2943225" y="4086225"/>
                </a:cubicBezTo>
                <a:cubicBezTo>
                  <a:pt x="2958134" y="4094744"/>
                  <a:pt x="2971178" y="4106281"/>
                  <a:pt x="2986087" y="4114800"/>
                </a:cubicBezTo>
                <a:cubicBezTo>
                  <a:pt x="3004579" y="4125367"/>
                  <a:pt x="3024745" y="4132808"/>
                  <a:pt x="3043237" y="4143375"/>
                </a:cubicBezTo>
                <a:cubicBezTo>
                  <a:pt x="3184600" y="4224153"/>
                  <a:pt x="2970549" y="4114174"/>
                  <a:pt x="3143250" y="4200525"/>
                </a:cubicBezTo>
                <a:cubicBezTo>
                  <a:pt x="3224542" y="4281819"/>
                  <a:pt x="3140749" y="4213875"/>
                  <a:pt x="3257550" y="4257675"/>
                </a:cubicBezTo>
                <a:cubicBezTo>
                  <a:pt x="3273628" y="4263704"/>
                  <a:pt x="3285054" y="4278571"/>
                  <a:pt x="3300412" y="4286250"/>
                </a:cubicBezTo>
                <a:cubicBezTo>
                  <a:pt x="3313883" y="4292985"/>
                  <a:pt x="3328225" y="4299970"/>
                  <a:pt x="3343275" y="4300538"/>
                </a:cubicBezTo>
                <a:cubicBezTo>
                  <a:pt x="3581278" y="4309519"/>
                  <a:pt x="3819525" y="4310063"/>
                  <a:pt x="4057650" y="4314825"/>
                </a:cubicBezTo>
                <a:cubicBezTo>
                  <a:pt x="4133225" y="4340018"/>
                  <a:pt x="4075596" y="4323284"/>
                  <a:pt x="4186237" y="4343400"/>
                </a:cubicBezTo>
                <a:cubicBezTo>
                  <a:pt x="4329216" y="4369396"/>
                  <a:pt x="4181590" y="4349234"/>
                  <a:pt x="4386262" y="4371975"/>
                </a:cubicBezTo>
                <a:cubicBezTo>
                  <a:pt x="4581378" y="4437014"/>
                  <a:pt x="4381983" y="4366058"/>
                  <a:pt x="4529137" y="4429125"/>
                </a:cubicBezTo>
                <a:cubicBezTo>
                  <a:pt x="4652740" y="4482098"/>
                  <a:pt x="4508582" y="4411705"/>
                  <a:pt x="4600575" y="4457700"/>
                </a:cubicBezTo>
              </a:path>
            </a:pathLst>
          </a:cu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24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29" y="1851160"/>
            <a:ext cx="322540" cy="79828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64" y="2143041"/>
            <a:ext cx="322540" cy="79828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64" y="2447837"/>
            <a:ext cx="322540" cy="79828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581" y="3362224"/>
            <a:ext cx="322540" cy="79828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418" y="2874551"/>
            <a:ext cx="322540" cy="79828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36" y="3423184"/>
            <a:ext cx="322540" cy="79828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1" y="3606061"/>
            <a:ext cx="322540" cy="79828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549" y="3733796"/>
            <a:ext cx="322540" cy="79828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263" y="3855714"/>
            <a:ext cx="322540" cy="79828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855" y="4038592"/>
            <a:ext cx="322540" cy="79828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487" y="4221469"/>
            <a:ext cx="322540" cy="798286"/>
          </a:xfrm>
          <a:prstGeom prst="rect">
            <a:avLst/>
          </a:prstGeom>
        </p:spPr>
      </p:pic>
      <p:sp>
        <p:nvSpPr>
          <p:cNvPr id="30" name="任意多边形 29"/>
          <p:cNvSpPr/>
          <p:nvPr/>
        </p:nvSpPr>
        <p:spPr>
          <a:xfrm>
            <a:off x="3495524" y="1897609"/>
            <a:ext cx="4003523" cy="816562"/>
          </a:xfrm>
          <a:custGeom>
            <a:avLst/>
            <a:gdLst>
              <a:gd name="connsiteX0" fmla="*/ 4729162 w 4729162"/>
              <a:gd name="connsiteY0" fmla="*/ 0 h 964564"/>
              <a:gd name="connsiteX1" fmla="*/ 4600575 w 4729162"/>
              <a:gd name="connsiteY1" fmla="*/ 85725 h 964564"/>
              <a:gd name="connsiteX2" fmla="*/ 4514850 w 4729162"/>
              <a:gd name="connsiteY2" fmla="*/ 142875 h 964564"/>
              <a:gd name="connsiteX3" fmla="*/ 4300537 w 4729162"/>
              <a:gd name="connsiteY3" fmla="*/ 257175 h 964564"/>
              <a:gd name="connsiteX4" fmla="*/ 4214812 w 4729162"/>
              <a:gd name="connsiteY4" fmla="*/ 314325 h 964564"/>
              <a:gd name="connsiteX5" fmla="*/ 4100512 w 4729162"/>
              <a:gd name="connsiteY5" fmla="*/ 357187 h 964564"/>
              <a:gd name="connsiteX6" fmla="*/ 4014787 w 4729162"/>
              <a:gd name="connsiteY6" fmla="*/ 400050 h 964564"/>
              <a:gd name="connsiteX7" fmla="*/ 3829050 w 4729162"/>
              <a:gd name="connsiteY7" fmla="*/ 471487 h 964564"/>
              <a:gd name="connsiteX8" fmla="*/ 3629025 w 4729162"/>
              <a:gd name="connsiteY8" fmla="*/ 542925 h 964564"/>
              <a:gd name="connsiteX9" fmla="*/ 3457575 w 4729162"/>
              <a:gd name="connsiteY9" fmla="*/ 600075 h 964564"/>
              <a:gd name="connsiteX10" fmla="*/ 3314700 w 4729162"/>
              <a:gd name="connsiteY10" fmla="*/ 628650 h 964564"/>
              <a:gd name="connsiteX11" fmla="*/ 3043237 w 4729162"/>
              <a:gd name="connsiteY11" fmla="*/ 700087 h 964564"/>
              <a:gd name="connsiteX12" fmla="*/ 2928937 w 4729162"/>
              <a:gd name="connsiteY12" fmla="*/ 742950 h 964564"/>
              <a:gd name="connsiteX13" fmla="*/ 2771775 w 4729162"/>
              <a:gd name="connsiteY13" fmla="*/ 771525 h 964564"/>
              <a:gd name="connsiteX14" fmla="*/ 2600325 w 4729162"/>
              <a:gd name="connsiteY14" fmla="*/ 828675 h 964564"/>
              <a:gd name="connsiteX15" fmla="*/ 2443162 w 4729162"/>
              <a:gd name="connsiteY15" fmla="*/ 857250 h 964564"/>
              <a:gd name="connsiteX16" fmla="*/ 2271712 w 4729162"/>
              <a:gd name="connsiteY16" fmla="*/ 885825 h 964564"/>
              <a:gd name="connsiteX17" fmla="*/ 1671637 w 4729162"/>
              <a:gd name="connsiteY17" fmla="*/ 885825 h 964564"/>
              <a:gd name="connsiteX18" fmla="*/ 1471612 w 4729162"/>
              <a:gd name="connsiteY18" fmla="*/ 800100 h 964564"/>
              <a:gd name="connsiteX19" fmla="*/ 1285875 w 4729162"/>
              <a:gd name="connsiteY19" fmla="*/ 714375 h 964564"/>
              <a:gd name="connsiteX20" fmla="*/ 1171575 w 4729162"/>
              <a:gd name="connsiteY20" fmla="*/ 642937 h 964564"/>
              <a:gd name="connsiteX21" fmla="*/ 1143000 w 4729162"/>
              <a:gd name="connsiteY21" fmla="*/ 600075 h 964564"/>
              <a:gd name="connsiteX22" fmla="*/ 1100137 w 4729162"/>
              <a:gd name="connsiteY22" fmla="*/ 585787 h 964564"/>
              <a:gd name="connsiteX23" fmla="*/ 1042987 w 4729162"/>
              <a:gd name="connsiteY23" fmla="*/ 542925 h 964564"/>
              <a:gd name="connsiteX24" fmla="*/ 971550 w 4729162"/>
              <a:gd name="connsiteY24" fmla="*/ 500062 h 964564"/>
              <a:gd name="connsiteX25" fmla="*/ 914400 w 4729162"/>
              <a:gd name="connsiteY25" fmla="*/ 457200 h 964564"/>
              <a:gd name="connsiteX26" fmla="*/ 842962 w 4729162"/>
              <a:gd name="connsiteY26" fmla="*/ 442912 h 964564"/>
              <a:gd name="connsiteX27" fmla="*/ 171450 w 4729162"/>
              <a:gd name="connsiteY27" fmla="*/ 428625 h 964564"/>
              <a:gd name="connsiteX28" fmla="*/ 42862 w 4729162"/>
              <a:gd name="connsiteY28" fmla="*/ 385762 h 964564"/>
              <a:gd name="connsiteX29" fmla="*/ 0 w 4729162"/>
              <a:gd name="connsiteY29" fmla="*/ 371475 h 96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729162" h="964564">
                <a:moveTo>
                  <a:pt x="4729162" y="0"/>
                </a:moveTo>
                <a:cubicBezTo>
                  <a:pt x="4650581" y="78581"/>
                  <a:pt x="4725131" y="13067"/>
                  <a:pt x="4600575" y="85725"/>
                </a:cubicBezTo>
                <a:cubicBezTo>
                  <a:pt x="4570910" y="103029"/>
                  <a:pt x="4544668" y="125836"/>
                  <a:pt x="4514850" y="142875"/>
                </a:cubicBezTo>
                <a:cubicBezTo>
                  <a:pt x="4276648" y="278991"/>
                  <a:pt x="4518263" y="123190"/>
                  <a:pt x="4300537" y="257175"/>
                </a:cubicBezTo>
                <a:cubicBezTo>
                  <a:pt x="4271289" y="275174"/>
                  <a:pt x="4245529" y="298966"/>
                  <a:pt x="4214812" y="314325"/>
                </a:cubicBezTo>
                <a:cubicBezTo>
                  <a:pt x="4178417" y="332522"/>
                  <a:pt x="4137913" y="341158"/>
                  <a:pt x="4100512" y="357187"/>
                </a:cubicBezTo>
                <a:cubicBezTo>
                  <a:pt x="4071147" y="369772"/>
                  <a:pt x="4044231" y="387652"/>
                  <a:pt x="4014787" y="400050"/>
                </a:cubicBezTo>
                <a:cubicBezTo>
                  <a:pt x="3953652" y="425791"/>
                  <a:pt x="3890020" y="445357"/>
                  <a:pt x="3829050" y="471487"/>
                </a:cubicBezTo>
                <a:cubicBezTo>
                  <a:pt x="3659542" y="544134"/>
                  <a:pt x="3799880" y="488971"/>
                  <a:pt x="3629025" y="542925"/>
                </a:cubicBezTo>
                <a:cubicBezTo>
                  <a:pt x="3571580" y="561066"/>
                  <a:pt x="3516647" y="588261"/>
                  <a:pt x="3457575" y="600075"/>
                </a:cubicBezTo>
                <a:cubicBezTo>
                  <a:pt x="3409950" y="609600"/>
                  <a:pt x="3360776" y="613291"/>
                  <a:pt x="3314700" y="628650"/>
                </a:cubicBezTo>
                <a:cubicBezTo>
                  <a:pt x="3111302" y="696449"/>
                  <a:pt x="3202886" y="677281"/>
                  <a:pt x="3043237" y="700087"/>
                </a:cubicBezTo>
                <a:cubicBezTo>
                  <a:pt x="3005137" y="714375"/>
                  <a:pt x="2968062" y="731771"/>
                  <a:pt x="2928937" y="742950"/>
                </a:cubicBezTo>
                <a:cubicBezTo>
                  <a:pt x="2738951" y="797232"/>
                  <a:pt x="2938938" y="721376"/>
                  <a:pt x="2771775" y="771525"/>
                </a:cubicBezTo>
                <a:cubicBezTo>
                  <a:pt x="2526798" y="845019"/>
                  <a:pt x="2916080" y="749737"/>
                  <a:pt x="2600325" y="828675"/>
                </a:cubicBezTo>
                <a:cubicBezTo>
                  <a:pt x="2553286" y="840435"/>
                  <a:pt x="2489847" y="848762"/>
                  <a:pt x="2443162" y="857250"/>
                </a:cubicBezTo>
                <a:cubicBezTo>
                  <a:pt x="2289967" y="885104"/>
                  <a:pt x="2463350" y="858447"/>
                  <a:pt x="2271712" y="885825"/>
                </a:cubicBezTo>
                <a:cubicBezTo>
                  <a:pt x="2035494" y="964564"/>
                  <a:pt x="2145316" y="939653"/>
                  <a:pt x="1671637" y="885825"/>
                </a:cubicBezTo>
                <a:cubicBezTo>
                  <a:pt x="1617252" y="879645"/>
                  <a:pt x="1523204" y="823551"/>
                  <a:pt x="1471612" y="800100"/>
                </a:cubicBezTo>
                <a:cubicBezTo>
                  <a:pt x="1385707" y="761052"/>
                  <a:pt x="1381454" y="774112"/>
                  <a:pt x="1285875" y="714375"/>
                </a:cubicBezTo>
                <a:lnTo>
                  <a:pt x="1171575" y="642937"/>
                </a:lnTo>
                <a:cubicBezTo>
                  <a:pt x="1162050" y="628650"/>
                  <a:pt x="1156409" y="610802"/>
                  <a:pt x="1143000" y="600075"/>
                </a:cubicBezTo>
                <a:cubicBezTo>
                  <a:pt x="1131240" y="590667"/>
                  <a:pt x="1113213" y="593259"/>
                  <a:pt x="1100137" y="585787"/>
                </a:cubicBezTo>
                <a:cubicBezTo>
                  <a:pt x="1079462" y="573973"/>
                  <a:pt x="1062800" y="556134"/>
                  <a:pt x="1042987" y="542925"/>
                </a:cubicBezTo>
                <a:cubicBezTo>
                  <a:pt x="1019881" y="527521"/>
                  <a:pt x="994656" y="515466"/>
                  <a:pt x="971550" y="500062"/>
                </a:cubicBezTo>
                <a:cubicBezTo>
                  <a:pt x="951737" y="486853"/>
                  <a:pt x="936160" y="466871"/>
                  <a:pt x="914400" y="457200"/>
                </a:cubicBezTo>
                <a:cubicBezTo>
                  <a:pt x="892209" y="447337"/>
                  <a:pt x="867228" y="443845"/>
                  <a:pt x="842962" y="442912"/>
                </a:cubicBezTo>
                <a:cubicBezTo>
                  <a:pt x="619239" y="434307"/>
                  <a:pt x="395287" y="433387"/>
                  <a:pt x="171450" y="428625"/>
                </a:cubicBezTo>
                <a:lnTo>
                  <a:pt x="42862" y="385762"/>
                </a:lnTo>
                <a:lnTo>
                  <a:pt x="0" y="371475"/>
                </a:lnTo>
              </a:path>
            </a:pathLst>
          </a:cu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24"/>
          </a:p>
        </p:txBody>
      </p:sp>
      <p:sp>
        <p:nvSpPr>
          <p:cNvPr id="31" name="任意多边形 30"/>
          <p:cNvSpPr/>
          <p:nvPr/>
        </p:nvSpPr>
        <p:spPr>
          <a:xfrm>
            <a:off x="3322280" y="2181959"/>
            <a:ext cx="4386343" cy="1034030"/>
          </a:xfrm>
          <a:custGeom>
            <a:avLst/>
            <a:gdLst>
              <a:gd name="connsiteX0" fmla="*/ 5162407 w 5181368"/>
              <a:gd name="connsiteY0" fmla="*/ 35586 h 1221448"/>
              <a:gd name="connsiteX1" fmla="*/ 5090970 w 5181368"/>
              <a:gd name="connsiteY1" fmla="*/ 135598 h 1221448"/>
              <a:gd name="connsiteX2" fmla="*/ 5062395 w 5181368"/>
              <a:gd name="connsiteY2" fmla="*/ 207036 h 1221448"/>
              <a:gd name="connsiteX3" fmla="*/ 4962382 w 5181368"/>
              <a:gd name="connsiteY3" fmla="*/ 292761 h 1221448"/>
              <a:gd name="connsiteX4" fmla="*/ 4890945 w 5181368"/>
              <a:gd name="connsiteY4" fmla="*/ 364198 h 1221448"/>
              <a:gd name="connsiteX5" fmla="*/ 4819507 w 5181368"/>
              <a:gd name="connsiteY5" fmla="*/ 449923 h 1221448"/>
              <a:gd name="connsiteX6" fmla="*/ 4633770 w 5181368"/>
              <a:gd name="connsiteY6" fmla="*/ 564223 h 1221448"/>
              <a:gd name="connsiteX7" fmla="*/ 4562332 w 5181368"/>
              <a:gd name="connsiteY7" fmla="*/ 592798 h 1221448"/>
              <a:gd name="connsiteX8" fmla="*/ 4462320 w 5181368"/>
              <a:gd name="connsiteY8" fmla="*/ 649948 h 1221448"/>
              <a:gd name="connsiteX9" fmla="*/ 4362307 w 5181368"/>
              <a:gd name="connsiteY9" fmla="*/ 707098 h 1221448"/>
              <a:gd name="connsiteX10" fmla="*/ 4319445 w 5181368"/>
              <a:gd name="connsiteY10" fmla="*/ 735673 h 1221448"/>
              <a:gd name="connsiteX11" fmla="*/ 4205145 w 5181368"/>
              <a:gd name="connsiteY11" fmla="*/ 778536 h 1221448"/>
              <a:gd name="connsiteX12" fmla="*/ 4147995 w 5181368"/>
              <a:gd name="connsiteY12" fmla="*/ 821398 h 1221448"/>
              <a:gd name="connsiteX13" fmla="*/ 4090845 w 5181368"/>
              <a:gd name="connsiteY13" fmla="*/ 835686 h 1221448"/>
              <a:gd name="connsiteX14" fmla="*/ 4019407 w 5181368"/>
              <a:gd name="connsiteY14" fmla="*/ 864261 h 1221448"/>
              <a:gd name="connsiteX15" fmla="*/ 3862245 w 5181368"/>
              <a:gd name="connsiteY15" fmla="*/ 878548 h 1221448"/>
              <a:gd name="connsiteX16" fmla="*/ 3776520 w 5181368"/>
              <a:gd name="connsiteY16" fmla="*/ 892836 h 1221448"/>
              <a:gd name="connsiteX17" fmla="*/ 3647932 w 5181368"/>
              <a:gd name="connsiteY17" fmla="*/ 907123 h 1221448"/>
              <a:gd name="connsiteX18" fmla="*/ 3590782 w 5181368"/>
              <a:gd name="connsiteY18" fmla="*/ 978561 h 1221448"/>
              <a:gd name="connsiteX19" fmla="*/ 3576495 w 5181368"/>
              <a:gd name="connsiteY19" fmla="*/ 1021423 h 1221448"/>
              <a:gd name="connsiteX20" fmla="*/ 3533632 w 5181368"/>
              <a:gd name="connsiteY20" fmla="*/ 1035711 h 1221448"/>
              <a:gd name="connsiteX21" fmla="*/ 3405045 w 5181368"/>
              <a:gd name="connsiteY21" fmla="*/ 1049998 h 1221448"/>
              <a:gd name="connsiteX22" fmla="*/ 3247882 w 5181368"/>
              <a:gd name="connsiteY22" fmla="*/ 1078573 h 1221448"/>
              <a:gd name="connsiteX23" fmla="*/ 3133582 w 5181368"/>
              <a:gd name="connsiteY23" fmla="*/ 1092861 h 1221448"/>
              <a:gd name="connsiteX24" fmla="*/ 2862120 w 5181368"/>
              <a:gd name="connsiteY24" fmla="*/ 1107148 h 1221448"/>
              <a:gd name="connsiteX25" fmla="*/ 2747820 w 5181368"/>
              <a:gd name="connsiteY25" fmla="*/ 1121436 h 1221448"/>
              <a:gd name="connsiteX26" fmla="*/ 2619232 w 5181368"/>
              <a:gd name="connsiteY26" fmla="*/ 1135723 h 1221448"/>
              <a:gd name="connsiteX27" fmla="*/ 2519220 w 5181368"/>
              <a:gd name="connsiteY27" fmla="*/ 1164298 h 1221448"/>
              <a:gd name="connsiteX28" fmla="*/ 2419207 w 5181368"/>
              <a:gd name="connsiteY28" fmla="*/ 1178586 h 1221448"/>
              <a:gd name="connsiteX29" fmla="*/ 2119170 w 5181368"/>
              <a:gd name="connsiteY29" fmla="*/ 1207161 h 1221448"/>
              <a:gd name="connsiteX30" fmla="*/ 2033445 w 5181368"/>
              <a:gd name="connsiteY30" fmla="*/ 1221448 h 1221448"/>
              <a:gd name="connsiteX31" fmla="*/ 1476232 w 5181368"/>
              <a:gd name="connsiteY31" fmla="*/ 1207161 h 1221448"/>
              <a:gd name="connsiteX32" fmla="*/ 1404795 w 5181368"/>
              <a:gd name="connsiteY32" fmla="*/ 1192873 h 1221448"/>
              <a:gd name="connsiteX33" fmla="*/ 1361932 w 5181368"/>
              <a:gd name="connsiteY33" fmla="*/ 1164298 h 1221448"/>
              <a:gd name="connsiteX34" fmla="*/ 1261920 w 5181368"/>
              <a:gd name="connsiteY34" fmla="*/ 1121436 h 1221448"/>
              <a:gd name="connsiteX35" fmla="*/ 1104757 w 5181368"/>
              <a:gd name="connsiteY35" fmla="*/ 1035711 h 1221448"/>
              <a:gd name="connsiteX36" fmla="*/ 1061895 w 5181368"/>
              <a:gd name="connsiteY36" fmla="*/ 1007136 h 1221448"/>
              <a:gd name="connsiteX37" fmla="*/ 976170 w 5181368"/>
              <a:gd name="connsiteY37" fmla="*/ 964273 h 1221448"/>
              <a:gd name="connsiteX38" fmla="*/ 919020 w 5181368"/>
              <a:gd name="connsiteY38" fmla="*/ 921411 h 1221448"/>
              <a:gd name="connsiteX39" fmla="*/ 833295 w 5181368"/>
              <a:gd name="connsiteY39" fmla="*/ 892836 h 1221448"/>
              <a:gd name="connsiteX40" fmla="*/ 790432 w 5181368"/>
              <a:gd name="connsiteY40" fmla="*/ 864261 h 1221448"/>
              <a:gd name="connsiteX41" fmla="*/ 747570 w 5181368"/>
              <a:gd name="connsiteY41" fmla="*/ 849973 h 1221448"/>
              <a:gd name="connsiteX42" fmla="*/ 690420 w 5181368"/>
              <a:gd name="connsiteY42" fmla="*/ 821398 h 1221448"/>
              <a:gd name="connsiteX43" fmla="*/ 647557 w 5181368"/>
              <a:gd name="connsiteY43" fmla="*/ 792823 h 1221448"/>
              <a:gd name="connsiteX44" fmla="*/ 561832 w 5181368"/>
              <a:gd name="connsiteY44" fmla="*/ 764248 h 1221448"/>
              <a:gd name="connsiteX45" fmla="*/ 461820 w 5181368"/>
              <a:gd name="connsiteY45" fmla="*/ 692811 h 1221448"/>
              <a:gd name="connsiteX46" fmla="*/ 404670 w 5181368"/>
              <a:gd name="connsiteY46" fmla="*/ 649948 h 1221448"/>
              <a:gd name="connsiteX47" fmla="*/ 347520 w 5181368"/>
              <a:gd name="connsiteY47" fmla="*/ 635661 h 1221448"/>
              <a:gd name="connsiteX48" fmla="*/ 304657 w 5181368"/>
              <a:gd name="connsiteY48" fmla="*/ 621373 h 1221448"/>
              <a:gd name="connsiteX49" fmla="*/ 61770 w 5181368"/>
              <a:gd name="connsiteY49" fmla="*/ 592798 h 1221448"/>
              <a:gd name="connsiteX50" fmla="*/ 4620 w 5181368"/>
              <a:gd name="connsiteY50" fmla="*/ 564223 h 122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181368" h="1221448">
                <a:moveTo>
                  <a:pt x="5162407" y="35586"/>
                </a:moveTo>
                <a:cubicBezTo>
                  <a:pt x="5126968" y="141906"/>
                  <a:pt x="5181368" y="0"/>
                  <a:pt x="5090970" y="135598"/>
                </a:cubicBezTo>
                <a:cubicBezTo>
                  <a:pt x="5076744" y="156938"/>
                  <a:pt x="5076621" y="185696"/>
                  <a:pt x="5062395" y="207036"/>
                </a:cubicBezTo>
                <a:cubicBezTo>
                  <a:pt x="5034678" y="248612"/>
                  <a:pt x="5001162" y="266908"/>
                  <a:pt x="4962382" y="292761"/>
                </a:cubicBezTo>
                <a:cubicBezTo>
                  <a:pt x="4886182" y="407060"/>
                  <a:pt x="4986194" y="268949"/>
                  <a:pt x="4890945" y="364198"/>
                </a:cubicBezTo>
                <a:cubicBezTo>
                  <a:pt x="4864643" y="390500"/>
                  <a:pt x="4847749" y="425716"/>
                  <a:pt x="4819507" y="449923"/>
                </a:cubicBezTo>
                <a:cubicBezTo>
                  <a:pt x="4774335" y="488642"/>
                  <a:pt x="4695181" y="536929"/>
                  <a:pt x="4633770" y="564223"/>
                </a:cubicBezTo>
                <a:cubicBezTo>
                  <a:pt x="4610333" y="574639"/>
                  <a:pt x="4586145" y="583273"/>
                  <a:pt x="4562332" y="592798"/>
                </a:cubicBezTo>
                <a:cubicBezTo>
                  <a:pt x="4446355" y="708778"/>
                  <a:pt x="4596634" y="573197"/>
                  <a:pt x="4462320" y="649948"/>
                </a:cubicBezTo>
                <a:cubicBezTo>
                  <a:pt x="4329909" y="725611"/>
                  <a:pt x="4512590" y="669529"/>
                  <a:pt x="4362307" y="707098"/>
                </a:cubicBezTo>
                <a:cubicBezTo>
                  <a:pt x="4348020" y="716623"/>
                  <a:pt x="4334803" y="727994"/>
                  <a:pt x="4319445" y="735673"/>
                </a:cubicBezTo>
                <a:cubicBezTo>
                  <a:pt x="4191113" y="799840"/>
                  <a:pt x="4394678" y="673240"/>
                  <a:pt x="4205145" y="778536"/>
                </a:cubicBezTo>
                <a:cubicBezTo>
                  <a:pt x="4184329" y="790100"/>
                  <a:pt x="4169293" y="810749"/>
                  <a:pt x="4147995" y="821398"/>
                </a:cubicBezTo>
                <a:cubicBezTo>
                  <a:pt x="4130432" y="830180"/>
                  <a:pt x="4109474" y="829476"/>
                  <a:pt x="4090845" y="835686"/>
                </a:cubicBezTo>
                <a:cubicBezTo>
                  <a:pt x="4066514" y="843796"/>
                  <a:pt x="4044615" y="859535"/>
                  <a:pt x="4019407" y="864261"/>
                </a:cubicBezTo>
                <a:cubicBezTo>
                  <a:pt x="3967705" y="873955"/>
                  <a:pt x="3914488" y="872402"/>
                  <a:pt x="3862245" y="878548"/>
                </a:cubicBezTo>
                <a:cubicBezTo>
                  <a:pt x="3833474" y="881933"/>
                  <a:pt x="3805235" y="889007"/>
                  <a:pt x="3776520" y="892836"/>
                </a:cubicBezTo>
                <a:cubicBezTo>
                  <a:pt x="3733772" y="898536"/>
                  <a:pt x="3690795" y="902361"/>
                  <a:pt x="3647932" y="907123"/>
                </a:cubicBezTo>
                <a:cubicBezTo>
                  <a:pt x="3628882" y="930936"/>
                  <a:pt x="3606944" y="952701"/>
                  <a:pt x="3590782" y="978561"/>
                </a:cubicBezTo>
                <a:cubicBezTo>
                  <a:pt x="3582800" y="991332"/>
                  <a:pt x="3587144" y="1010774"/>
                  <a:pt x="3576495" y="1021423"/>
                </a:cubicBezTo>
                <a:cubicBezTo>
                  <a:pt x="3565846" y="1032072"/>
                  <a:pt x="3548488" y="1033235"/>
                  <a:pt x="3533632" y="1035711"/>
                </a:cubicBezTo>
                <a:cubicBezTo>
                  <a:pt x="3491093" y="1042801"/>
                  <a:pt x="3447793" y="1044298"/>
                  <a:pt x="3405045" y="1049998"/>
                </a:cubicBezTo>
                <a:cubicBezTo>
                  <a:pt x="3205676" y="1076581"/>
                  <a:pt x="3422912" y="1051645"/>
                  <a:pt x="3247882" y="1078573"/>
                </a:cubicBezTo>
                <a:cubicBezTo>
                  <a:pt x="3209932" y="1084411"/>
                  <a:pt x="3171874" y="1090025"/>
                  <a:pt x="3133582" y="1092861"/>
                </a:cubicBezTo>
                <a:cubicBezTo>
                  <a:pt x="3043217" y="1099555"/>
                  <a:pt x="2952607" y="1102386"/>
                  <a:pt x="2862120" y="1107148"/>
                </a:cubicBezTo>
                <a:lnTo>
                  <a:pt x="2747820" y="1121436"/>
                </a:lnTo>
                <a:cubicBezTo>
                  <a:pt x="2704989" y="1126475"/>
                  <a:pt x="2661857" y="1129165"/>
                  <a:pt x="2619232" y="1135723"/>
                </a:cubicBezTo>
                <a:cubicBezTo>
                  <a:pt x="2465383" y="1159392"/>
                  <a:pt x="2643669" y="1139408"/>
                  <a:pt x="2519220" y="1164298"/>
                </a:cubicBezTo>
                <a:cubicBezTo>
                  <a:pt x="2486198" y="1170902"/>
                  <a:pt x="2452623" y="1174409"/>
                  <a:pt x="2419207" y="1178586"/>
                </a:cubicBezTo>
                <a:cubicBezTo>
                  <a:pt x="2096786" y="1218889"/>
                  <a:pt x="2515559" y="1163118"/>
                  <a:pt x="2119170" y="1207161"/>
                </a:cubicBezTo>
                <a:cubicBezTo>
                  <a:pt x="2090378" y="1210360"/>
                  <a:pt x="2062020" y="1216686"/>
                  <a:pt x="2033445" y="1221448"/>
                </a:cubicBezTo>
                <a:lnTo>
                  <a:pt x="1476232" y="1207161"/>
                </a:lnTo>
                <a:cubicBezTo>
                  <a:pt x="1451973" y="1206058"/>
                  <a:pt x="1427533" y="1201400"/>
                  <a:pt x="1404795" y="1192873"/>
                </a:cubicBezTo>
                <a:cubicBezTo>
                  <a:pt x="1388717" y="1186844"/>
                  <a:pt x="1376841" y="1172817"/>
                  <a:pt x="1361932" y="1164298"/>
                </a:cubicBezTo>
                <a:cubicBezTo>
                  <a:pt x="1312497" y="1136049"/>
                  <a:pt x="1310008" y="1137465"/>
                  <a:pt x="1261920" y="1121436"/>
                </a:cubicBezTo>
                <a:cubicBezTo>
                  <a:pt x="1071838" y="994715"/>
                  <a:pt x="1270078" y="1118372"/>
                  <a:pt x="1104757" y="1035711"/>
                </a:cubicBezTo>
                <a:cubicBezTo>
                  <a:pt x="1089399" y="1028032"/>
                  <a:pt x="1077253" y="1014815"/>
                  <a:pt x="1061895" y="1007136"/>
                </a:cubicBezTo>
                <a:cubicBezTo>
                  <a:pt x="967528" y="959952"/>
                  <a:pt x="1071713" y="1032518"/>
                  <a:pt x="976170" y="964273"/>
                </a:cubicBezTo>
                <a:cubicBezTo>
                  <a:pt x="956793" y="950432"/>
                  <a:pt x="940318" y="932060"/>
                  <a:pt x="919020" y="921411"/>
                </a:cubicBezTo>
                <a:cubicBezTo>
                  <a:pt x="892079" y="907941"/>
                  <a:pt x="833295" y="892836"/>
                  <a:pt x="833295" y="892836"/>
                </a:cubicBezTo>
                <a:cubicBezTo>
                  <a:pt x="819007" y="883311"/>
                  <a:pt x="805791" y="871940"/>
                  <a:pt x="790432" y="864261"/>
                </a:cubicBezTo>
                <a:cubicBezTo>
                  <a:pt x="776962" y="857526"/>
                  <a:pt x="761413" y="855906"/>
                  <a:pt x="747570" y="849973"/>
                </a:cubicBezTo>
                <a:cubicBezTo>
                  <a:pt x="727994" y="841583"/>
                  <a:pt x="708912" y="831965"/>
                  <a:pt x="690420" y="821398"/>
                </a:cubicBezTo>
                <a:cubicBezTo>
                  <a:pt x="675511" y="812879"/>
                  <a:pt x="663249" y="799797"/>
                  <a:pt x="647557" y="792823"/>
                </a:cubicBezTo>
                <a:cubicBezTo>
                  <a:pt x="620032" y="780590"/>
                  <a:pt x="561832" y="764248"/>
                  <a:pt x="561832" y="764248"/>
                </a:cubicBezTo>
                <a:cubicBezTo>
                  <a:pt x="480121" y="682537"/>
                  <a:pt x="562117" y="755497"/>
                  <a:pt x="461820" y="692811"/>
                </a:cubicBezTo>
                <a:cubicBezTo>
                  <a:pt x="441627" y="680190"/>
                  <a:pt x="425969" y="660597"/>
                  <a:pt x="404670" y="649948"/>
                </a:cubicBezTo>
                <a:cubicBezTo>
                  <a:pt x="387107" y="641166"/>
                  <a:pt x="366401" y="641055"/>
                  <a:pt x="347520" y="635661"/>
                </a:cubicBezTo>
                <a:cubicBezTo>
                  <a:pt x="333039" y="631524"/>
                  <a:pt x="319425" y="624327"/>
                  <a:pt x="304657" y="621373"/>
                </a:cubicBezTo>
                <a:cubicBezTo>
                  <a:pt x="241498" y="608741"/>
                  <a:pt x="118434" y="598465"/>
                  <a:pt x="61770" y="592798"/>
                </a:cubicBezTo>
                <a:cubicBezTo>
                  <a:pt x="0" y="577356"/>
                  <a:pt x="4620" y="598147"/>
                  <a:pt x="4620" y="564223"/>
                </a:cubicBezTo>
              </a:path>
            </a:pathLst>
          </a:cu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24"/>
          </a:p>
        </p:txBody>
      </p:sp>
      <p:sp>
        <p:nvSpPr>
          <p:cNvPr id="32" name="任意多边形 31"/>
          <p:cNvSpPr/>
          <p:nvPr/>
        </p:nvSpPr>
        <p:spPr>
          <a:xfrm>
            <a:off x="4523619" y="3857037"/>
            <a:ext cx="2012416" cy="1867269"/>
          </a:xfrm>
          <a:custGeom>
            <a:avLst/>
            <a:gdLst>
              <a:gd name="connsiteX0" fmla="*/ 0 w 2377166"/>
              <a:gd name="connsiteY0" fmla="*/ 0 h 2205711"/>
              <a:gd name="connsiteX1" fmla="*/ 342900 w 2377166"/>
              <a:gd name="connsiteY1" fmla="*/ 257175 h 2205711"/>
              <a:gd name="connsiteX2" fmla="*/ 428625 w 2377166"/>
              <a:gd name="connsiteY2" fmla="*/ 371475 h 2205711"/>
              <a:gd name="connsiteX3" fmla="*/ 671513 w 2377166"/>
              <a:gd name="connsiteY3" fmla="*/ 600075 h 2205711"/>
              <a:gd name="connsiteX4" fmla="*/ 757238 w 2377166"/>
              <a:gd name="connsiteY4" fmla="*/ 657225 h 2205711"/>
              <a:gd name="connsiteX5" fmla="*/ 885825 w 2377166"/>
              <a:gd name="connsiteY5" fmla="*/ 785812 h 2205711"/>
              <a:gd name="connsiteX6" fmla="*/ 957263 w 2377166"/>
              <a:gd name="connsiteY6" fmla="*/ 857250 h 2205711"/>
              <a:gd name="connsiteX7" fmla="*/ 985838 w 2377166"/>
              <a:gd name="connsiteY7" fmla="*/ 900112 h 2205711"/>
              <a:gd name="connsiteX8" fmla="*/ 1042988 w 2377166"/>
              <a:gd name="connsiteY8" fmla="*/ 942975 h 2205711"/>
              <a:gd name="connsiteX9" fmla="*/ 1071563 w 2377166"/>
              <a:gd name="connsiteY9" fmla="*/ 985837 h 2205711"/>
              <a:gd name="connsiteX10" fmla="*/ 1114425 w 2377166"/>
              <a:gd name="connsiteY10" fmla="*/ 1028700 h 2205711"/>
              <a:gd name="connsiteX11" fmla="*/ 1157288 w 2377166"/>
              <a:gd name="connsiteY11" fmla="*/ 1085850 h 2205711"/>
              <a:gd name="connsiteX12" fmla="*/ 1271588 w 2377166"/>
              <a:gd name="connsiteY12" fmla="*/ 1185862 h 2205711"/>
              <a:gd name="connsiteX13" fmla="*/ 1343025 w 2377166"/>
              <a:gd name="connsiteY13" fmla="*/ 1271587 h 2205711"/>
              <a:gd name="connsiteX14" fmla="*/ 1443038 w 2377166"/>
              <a:gd name="connsiteY14" fmla="*/ 1400175 h 2205711"/>
              <a:gd name="connsiteX15" fmla="*/ 1543050 w 2377166"/>
              <a:gd name="connsiteY15" fmla="*/ 1500187 h 2205711"/>
              <a:gd name="connsiteX16" fmla="*/ 1671638 w 2377166"/>
              <a:gd name="connsiteY16" fmla="*/ 1600200 h 2205711"/>
              <a:gd name="connsiteX17" fmla="*/ 1714500 w 2377166"/>
              <a:gd name="connsiteY17" fmla="*/ 1628775 h 2205711"/>
              <a:gd name="connsiteX18" fmla="*/ 1771650 w 2377166"/>
              <a:gd name="connsiteY18" fmla="*/ 1671637 h 2205711"/>
              <a:gd name="connsiteX19" fmla="*/ 1814513 w 2377166"/>
              <a:gd name="connsiteY19" fmla="*/ 1700212 h 2205711"/>
              <a:gd name="connsiteX20" fmla="*/ 1857375 w 2377166"/>
              <a:gd name="connsiteY20" fmla="*/ 1743075 h 2205711"/>
              <a:gd name="connsiteX21" fmla="*/ 1900238 w 2377166"/>
              <a:gd name="connsiteY21" fmla="*/ 1757362 h 2205711"/>
              <a:gd name="connsiteX22" fmla="*/ 2000250 w 2377166"/>
              <a:gd name="connsiteY22" fmla="*/ 1800225 h 2205711"/>
              <a:gd name="connsiteX23" fmla="*/ 2085975 w 2377166"/>
              <a:gd name="connsiteY23" fmla="*/ 1900237 h 2205711"/>
              <a:gd name="connsiteX24" fmla="*/ 2128838 w 2377166"/>
              <a:gd name="connsiteY24" fmla="*/ 1914525 h 2205711"/>
              <a:gd name="connsiteX25" fmla="*/ 2157413 w 2377166"/>
              <a:gd name="connsiteY25" fmla="*/ 1957387 h 2205711"/>
              <a:gd name="connsiteX26" fmla="*/ 2200275 w 2377166"/>
              <a:gd name="connsiteY26" fmla="*/ 2000250 h 2205711"/>
              <a:gd name="connsiteX27" fmla="*/ 2228850 w 2377166"/>
              <a:gd name="connsiteY27" fmla="*/ 2057400 h 2205711"/>
              <a:gd name="connsiteX28" fmla="*/ 2314575 w 2377166"/>
              <a:gd name="connsiteY28" fmla="*/ 2143125 h 2205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377166" h="2205711">
                <a:moveTo>
                  <a:pt x="0" y="0"/>
                </a:moveTo>
                <a:cubicBezTo>
                  <a:pt x="154035" y="66014"/>
                  <a:pt x="207438" y="76559"/>
                  <a:pt x="342900" y="257175"/>
                </a:cubicBezTo>
                <a:cubicBezTo>
                  <a:pt x="371475" y="295275"/>
                  <a:pt x="396869" y="335983"/>
                  <a:pt x="428625" y="371475"/>
                </a:cubicBezTo>
                <a:cubicBezTo>
                  <a:pt x="488978" y="438928"/>
                  <a:pt x="590683" y="539452"/>
                  <a:pt x="671513" y="600075"/>
                </a:cubicBezTo>
                <a:cubicBezTo>
                  <a:pt x="698987" y="620681"/>
                  <a:pt x="757238" y="657225"/>
                  <a:pt x="757238" y="657225"/>
                </a:cubicBezTo>
                <a:cubicBezTo>
                  <a:pt x="834309" y="759987"/>
                  <a:pt x="763232" y="674364"/>
                  <a:pt x="885825" y="785812"/>
                </a:cubicBezTo>
                <a:cubicBezTo>
                  <a:pt x="910743" y="808465"/>
                  <a:pt x="935087" y="831906"/>
                  <a:pt x="957263" y="857250"/>
                </a:cubicBezTo>
                <a:cubicBezTo>
                  <a:pt x="968570" y="870173"/>
                  <a:pt x="973696" y="887970"/>
                  <a:pt x="985838" y="900112"/>
                </a:cubicBezTo>
                <a:cubicBezTo>
                  <a:pt x="1002676" y="916950"/>
                  <a:pt x="1026150" y="926137"/>
                  <a:pt x="1042988" y="942975"/>
                </a:cubicBezTo>
                <a:cubicBezTo>
                  <a:pt x="1055130" y="955117"/>
                  <a:pt x="1060570" y="972646"/>
                  <a:pt x="1071563" y="985837"/>
                </a:cubicBezTo>
                <a:cubicBezTo>
                  <a:pt x="1084498" y="1001359"/>
                  <a:pt x="1101275" y="1013359"/>
                  <a:pt x="1114425" y="1028700"/>
                </a:cubicBezTo>
                <a:cubicBezTo>
                  <a:pt x="1129922" y="1046780"/>
                  <a:pt x="1141607" y="1067929"/>
                  <a:pt x="1157288" y="1085850"/>
                </a:cubicBezTo>
                <a:cubicBezTo>
                  <a:pt x="1204372" y="1139661"/>
                  <a:pt x="1216665" y="1144670"/>
                  <a:pt x="1271588" y="1185862"/>
                </a:cubicBezTo>
                <a:cubicBezTo>
                  <a:pt x="1344023" y="1330732"/>
                  <a:pt x="1253272" y="1172858"/>
                  <a:pt x="1343025" y="1271587"/>
                </a:cubicBezTo>
                <a:cubicBezTo>
                  <a:pt x="1379552" y="1311767"/>
                  <a:pt x="1404641" y="1361778"/>
                  <a:pt x="1443038" y="1400175"/>
                </a:cubicBezTo>
                <a:cubicBezTo>
                  <a:pt x="1476375" y="1433512"/>
                  <a:pt x="1505835" y="1471242"/>
                  <a:pt x="1543050" y="1500187"/>
                </a:cubicBezTo>
                <a:cubicBezTo>
                  <a:pt x="1585913" y="1533525"/>
                  <a:pt x="1626457" y="1570079"/>
                  <a:pt x="1671638" y="1600200"/>
                </a:cubicBezTo>
                <a:cubicBezTo>
                  <a:pt x="1685925" y="1609725"/>
                  <a:pt x="1700527" y="1618794"/>
                  <a:pt x="1714500" y="1628775"/>
                </a:cubicBezTo>
                <a:cubicBezTo>
                  <a:pt x="1733877" y="1642616"/>
                  <a:pt x="1752273" y="1657796"/>
                  <a:pt x="1771650" y="1671637"/>
                </a:cubicBezTo>
                <a:cubicBezTo>
                  <a:pt x="1785623" y="1681618"/>
                  <a:pt x="1801321" y="1689219"/>
                  <a:pt x="1814513" y="1700212"/>
                </a:cubicBezTo>
                <a:cubicBezTo>
                  <a:pt x="1830035" y="1713147"/>
                  <a:pt x="1840563" y="1731867"/>
                  <a:pt x="1857375" y="1743075"/>
                </a:cubicBezTo>
                <a:cubicBezTo>
                  <a:pt x="1869906" y="1751429"/>
                  <a:pt x="1886395" y="1751429"/>
                  <a:pt x="1900238" y="1757362"/>
                </a:cubicBezTo>
                <a:cubicBezTo>
                  <a:pt x="2023841" y="1810334"/>
                  <a:pt x="1899718" y="1766713"/>
                  <a:pt x="2000250" y="1800225"/>
                </a:cubicBezTo>
                <a:cubicBezTo>
                  <a:pt x="2020056" y="1826633"/>
                  <a:pt x="2056126" y="1880337"/>
                  <a:pt x="2085975" y="1900237"/>
                </a:cubicBezTo>
                <a:cubicBezTo>
                  <a:pt x="2098506" y="1908591"/>
                  <a:pt x="2114550" y="1909762"/>
                  <a:pt x="2128838" y="1914525"/>
                </a:cubicBezTo>
                <a:cubicBezTo>
                  <a:pt x="2138363" y="1928812"/>
                  <a:pt x="2146420" y="1944196"/>
                  <a:pt x="2157413" y="1957387"/>
                </a:cubicBezTo>
                <a:cubicBezTo>
                  <a:pt x="2170348" y="1972909"/>
                  <a:pt x="2188531" y="1983808"/>
                  <a:pt x="2200275" y="2000250"/>
                </a:cubicBezTo>
                <a:cubicBezTo>
                  <a:pt x="2212654" y="2017581"/>
                  <a:pt x="2215363" y="2040916"/>
                  <a:pt x="2228850" y="2057400"/>
                </a:cubicBezTo>
                <a:cubicBezTo>
                  <a:pt x="2228878" y="2057435"/>
                  <a:pt x="2377166" y="2205711"/>
                  <a:pt x="2314575" y="2143125"/>
                </a:cubicBezTo>
              </a:path>
            </a:pathLst>
          </a:cu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24"/>
          </a:p>
        </p:txBody>
      </p:sp>
      <p:sp>
        <p:nvSpPr>
          <p:cNvPr id="33" name="任意多边形 32"/>
          <p:cNvSpPr/>
          <p:nvPr/>
        </p:nvSpPr>
        <p:spPr>
          <a:xfrm>
            <a:off x="5261429" y="3627228"/>
            <a:ext cx="1807073" cy="1731856"/>
          </a:xfrm>
          <a:custGeom>
            <a:avLst/>
            <a:gdLst>
              <a:gd name="connsiteX0" fmla="*/ 0 w 2134605"/>
              <a:gd name="connsiteY0" fmla="*/ 0 h 2045755"/>
              <a:gd name="connsiteX1" fmla="*/ 42862 w 2134605"/>
              <a:gd name="connsiteY1" fmla="*/ 85725 h 2045755"/>
              <a:gd name="connsiteX2" fmla="*/ 100012 w 2134605"/>
              <a:gd name="connsiteY2" fmla="*/ 114300 h 2045755"/>
              <a:gd name="connsiteX3" fmla="*/ 257175 w 2134605"/>
              <a:gd name="connsiteY3" fmla="*/ 214313 h 2045755"/>
              <a:gd name="connsiteX4" fmla="*/ 300037 w 2134605"/>
              <a:gd name="connsiteY4" fmla="*/ 271463 h 2045755"/>
              <a:gd name="connsiteX5" fmla="*/ 342900 w 2134605"/>
              <a:gd name="connsiteY5" fmla="*/ 285750 h 2045755"/>
              <a:gd name="connsiteX6" fmla="*/ 414337 w 2134605"/>
              <a:gd name="connsiteY6" fmla="*/ 342900 h 2045755"/>
              <a:gd name="connsiteX7" fmla="*/ 485775 w 2134605"/>
              <a:gd name="connsiteY7" fmla="*/ 385763 h 2045755"/>
              <a:gd name="connsiteX8" fmla="*/ 528637 w 2134605"/>
              <a:gd name="connsiteY8" fmla="*/ 428625 h 2045755"/>
              <a:gd name="connsiteX9" fmla="*/ 585787 w 2134605"/>
              <a:gd name="connsiteY9" fmla="*/ 457200 h 2045755"/>
              <a:gd name="connsiteX10" fmla="*/ 671512 w 2134605"/>
              <a:gd name="connsiteY10" fmla="*/ 542925 h 2045755"/>
              <a:gd name="connsiteX11" fmla="*/ 714375 w 2134605"/>
              <a:gd name="connsiteY11" fmla="*/ 585788 h 2045755"/>
              <a:gd name="connsiteX12" fmla="*/ 757237 w 2134605"/>
              <a:gd name="connsiteY12" fmla="*/ 600075 h 2045755"/>
              <a:gd name="connsiteX13" fmla="*/ 814387 w 2134605"/>
              <a:gd name="connsiteY13" fmla="*/ 642938 h 2045755"/>
              <a:gd name="connsiteX14" fmla="*/ 857250 w 2134605"/>
              <a:gd name="connsiteY14" fmla="*/ 657225 h 2045755"/>
              <a:gd name="connsiteX15" fmla="*/ 885825 w 2134605"/>
              <a:gd name="connsiteY15" fmla="*/ 714375 h 2045755"/>
              <a:gd name="connsiteX16" fmla="*/ 942975 w 2134605"/>
              <a:gd name="connsiteY16" fmla="*/ 814388 h 2045755"/>
              <a:gd name="connsiteX17" fmla="*/ 957262 w 2134605"/>
              <a:gd name="connsiteY17" fmla="*/ 857250 h 2045755"/>
              <a:gd name="connsiteX18" fmla="*/ 1000125 w 2134605"/>
              <a:gd name="connsiteY18" fmla="*/ 914400 h 2045755"/>
              <a:gd name="connsiteX19" fmla="*/ 1085850 w 2134605"/>
              <a:gd name="connsiteY19" fmla="*/ 1071563 h 2045755"/>
              <a:gd name="connsiteX20" fmla="*/ 1100137 w 2134605"/>
              <a:gd name="connsiteY20" fmla="*/ 1128713 h 2045755"/>
              <a:gd name="connsiteX21" fmla="*/ 1143000 w 2134605"/>
              <a:gd name="connsiteY21" fmla="*/ 1171575 h 2045755"/>
              <a:gd name="connsiteX22" fmla="*/ 1171575 w 2134605"/>
              <a:gd name="connsiteY22" fmla="*/ 1214438 h 2045755"/>
              <a:gd name="connsiteX23" fmla="*/ 1257300 w 2134605"/>
              <a:gd name="connsiteY23" fmla="*/ 1285875 h 2045755"/>
              <a:gd name="connsiteX24" fmla="*/ 1385887 w 2134605"/>
              <a:gd name="connsiteY24" fmla="*/ 1428750 h 2045755"/>
              <a:gd name="connsiteX25" fmla="*/ 1428750 w 2134605"/>
              <a:gd name="connsiteY25" fmla="*/ 1471613 h 2045755"/>
              <a:gd name="connsiteX26" fmla="*/ 1471612 w 2134605"/>
              <a:gd name="connsiteY26" fmla="*/ 1528763 h 2045755"/>
              <a:gd name="connsiteX27" fmla="*/ 1514475 w 2134605"/>
              <a:gd name="connsiteY27" fmla="*/ 1600200 h 2045755"/>
              <a:gd name="connsiteX28" fmla="*/ 1571625 w 2134605"/>
              <a:gd name="connsiteY28" fmla="*/ 1643063 h 2045755"/>
              <a:gd name="connsiteX29" fmla="*/ 1643062 w 2134605"/>
              <a:gd name="connsiteY29" fmla="*/ 1728788 h 2045755"/>
              <a:gd name="connsiteX30" fmla="*/ 1728787 w 2134605"/>
              <a:gd name="connsiteY30" fmla="*/ 1785938 h 2045755"/>
              <a:gd name="connsiteX31" fmla="*/ 1771650 w 2134605"/>
              <a:gd name="connsiteY31" fmla="*/ 1814513 h 2045755"/>
              <a:gd name="connsiteX32" fmla="*/ 1814512 w 2134605"/>
              <a:gd name="connsiteY32" fmla="*/ 1857375 h 2045755"/>
              <a:gd name="connsiteX33" fmla="*/ 1857375 w 2134605"/>
              <a:gd name="connsiteY33" fmla="*/ 1914525 h 2045755"/>
              <a:gd name="connsiteX34" fmla="*/ 1914525 w 2134605"/>
              <a:gd name="connsiteY34" fmla="*/ 1943100 h 2045755"/>
              <a:gd name="connsiteX35" fmla="*/ 2014537 w 2134605"/>
              <a:gd name="connsiteY35" fmla="*/ 1985963 h 2045755"/>
              <a:gd name="connsiteX36" fmla="*/ 2085975 w 2134605"/>
              <a:gd name="connsiteY36" fmla="*/ 2043113 h 204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134605" h="2045755">
                <a:moveTo>
                  <a:pt x="0" y="0"/>
                </a:moveTo>
                <a:cubicBezTo>
                  <a:pt x="14287" y="28575"/>
                  <a:pt x="21824" y="61682"/>
                  <a:pt x="42862" y="85725"/>
                </a:cubicBezTo>
                <a:cubicBezTo>
                  <a:pt x="56887" y="101754"/>
                  <a:pt x="82564" y="102086"/>
                  <a:pt x="100012" y="114300"/>
                </a:cubicBezTo>
                <a:cubicBezTo>
                  <a:pt x="252296" y="220899"/>
                  <a:pt x="118893" y="159001"/>
                  <a:pt x="257175" y="214313"/>
                </a:cubicBezTo>
                <a:cubicBezTo>
                  <a:pt x="271462" y="233363"/>
                  <a:pt x="281744" y="256219"/>
                  <a:pt x="300037" y="271463"/>
                </a:cubicBezTo>
                <a:cubicBezTo>
                  <a:pt x="311607" y="281104"/>
                  <a:pt x="330129" y="277768"/>
                  <a:pt x="342900" y="285750"/>
                </a:cubicBezTo>
                <a:cubicBezTo>
                  <a:pt x="368760" y="301912"/>
                  <a:pt x="389355" y="325412"/>
                  <a:pt x="414337" y="342900"/>
                </a:cubicBezTo>
                <a:cubicBezTo>
                  <a:pt x="437087" y="358825"/>
                  <a:pt x="463559" y="369101"/>
                  <a:pt x="485775" y="385763"/>
                </a:cubicBezTo>
                <a:cubicBezTo>
                  <a:pt x="501939" y="397886"/>
                  <a:pt x="512195" y="416881"/>
                  <a:pt x="528637" y="428625"/>
                </a:cubicBezTo>
                <a:cubicBezTo>
                  <a:pt x="545968" y="441005"/>
                  <a:pt x="569156" y="443895"/>
                  <a:pt x="585787" y="457200"/>
                </a:cubicBezTo>
                <a:cubicBezTo>
                  <a:pt x="617343" y="482445"/>
                  <a:pt x="642937" y="514350"/>
                  <a:pt x="671512" y="542925"/>
                </a:cubicBezTo>
                <a:cubicBezTo>
                  <a:pt x="685800" y="557213"/>
                  <a:pt x="695206" y="579398"/>
                  <a:pt x="714375" y="585788"/>
                </a:cubicBezTo>
                <a:lnTo>
                  <a:pt x="757237" y="600075"/>
                </a:lnTo>
                <a:cubicBezTo>
                  <a:pt x="776287" y="614363"/>
                  <a:pt x="793712" y="631124"/>
                  <a:pt x="814387" y="642938"/>
                </a:cubicBezTo>
                <a:cubicBezTo>
                  <a:pt x="827463" y="650410"/>
                  <a:pt x="846601" y="646576"/>
                  <a:pt x="857250" y="657225"/>
                </a:cubicBezTo>
                <a:cubicBezTo>
                  <a:pt x="872310" y="672285"/>
                  <a:pt x="875258" y="695883"/>
                  <a:pt x="885825" y="714375"/>
                </a:cubicBezTo>
                <a:cubicBezTo>
                  <a:pt x="926820" y="786117"/>
                  <a:pt x="905969" y="728041"/>
                  <a:pt x="942975" y="814388"/>
                </a:cubicBezTo>
                <a:cubicBezTo>
                  <a:pt x="948907" y="828230"/>
                  <a:pt x="949790" y="844174"/>
                  <a:pt x="957262" y="857250"/>
                </a:cubicBezTo>
                <a:cubicBezTo>
                  <a:pt x="969076" y="877925"/>
                  <a:pt x="988126" y="893831"/>
                  <a:pt x="1000125" y="914400"/>
                </a:cubicBezTo>
                <a:cubicBezTo>
                  <a:pt x="1151407" y="1173739"/>
                  <a:pt x="998796" y="940981"/>
                  <a:pt x="1085850" y="1071563"/>
                </a:cubicBezTo>
                <a:cubicBezTo>
                  <a:pt x="1090612" y="1090613"/>
                  <a:pt x="1090395" y="1111664"/>
                  <a:pt x="1100137" y="1128713"/>
                </a:cubicBezTo>
                <a:cubicBezTo>
                  <a:pt x="1110162" y="1146256"/>
                  <a:pt x="1130065" y="1156053"/>
                  <a:pt x="1143000" y="1171575"/>
                </a:cubicBezTo>
                <a:cubicBezTo>
                  <a:pt x="1153993" y="1184767"/>
                  <a:pt x="1160582" y="1201246"/>
                  <a:pt x="1171575" y="1214438"/>
                </a:cubicBezTo>
                <a:cubicBezTo>
                  <a:pt x="1205952" y="1255691"/>
                  <a:pt x="1215155" y="1257779"/>
                  <a:pt x="1257300" y="1285875"/>
                </a:cubicBezTo>
                <a:cubicBezTo>
                  <a:pt x="1312027" y="1367966"/>
                  <a:pt x="1273733" y="1316596"/>
                  <a:pt x="1385887" y="1428750"/>
                </a:cubicBezTo>
                <a:cubicBezTo>
                  <a:pt x="1400175" y="1443038"/>
                  <a:pt x="1416627" y="1455448"/>
                  <a:pt x="1428750" y="1471613"/>
                </a:cubicBezTo>
                <a:cubicBezTo>
                  <a:pt x="1443037" y="1490663"/>
                  <a:pt x="1458403" y="1508950"/>
                  <a:pt x="1471612" y="1528763"/>
                </a:cubicBezTo>
                <a:cubicBezTo>
                  <a:pt x="1487016" y="1551869"/>
                  <a:pt x="1496188" y="1579301"/>
                  <a:pt x="1514475" y="1600200"/>
                </a:cubicBezTo>
                <a:cubicBezTo>
                  <a:pt x="1530156" y="1618121"/>
                  <a:pt x="1554787" y="1626225"/>
                  <a:pt x="1571625" y="1643063"/>
                </a:cubicBezTo>
                <a:cubicBezTo>
                  <a:pt x="1654171" y="1725609"/>
                  <a:pt x="1537739" y="1646869"/>
                  <a:pt x="1643062" y="1728788"/>
                </a:cubicBezTo>
                <a:cubicBezTo>
                  <a:pt x="1670171" y="1749873"/>
                  <a:pt x="1700212" y="1766888"/>
                  <a:pt x="1728787" y="1785938"/>
                </a:cubicBezTo>
                <a:cubicBezTo>
                  <a:pt x="1743075" y="1795463"/>
                  <a:pt x="1759508" y="1802371"/>
                  <a:pt x="1771650" y="1814513"/>
                </a:cubicBezTo>
                <a:cubicBezTo>
                  <a:pt x="1785937" y="1828800"/>
                  <a:pt x="1801363" y="1842034"/>
                  <a:pt x="1814512" y="1857375"/>
                </a:cubicBezTo>
                <a:cubicBezTo>
                  <a:pt x="1830009" y="1875455"/>
                  <a:pt x="1839295" y="1899028"/>
                  <a:pt x="1857375" y="1914525"/>
                </a:cubicBezTo>
                <a:cubicBezTo>
                  <a:pt x="1873546" y="1928386"/>
                  <a:pt x="1896033" y="1932533"/>
                  <a:pt x="1914525" y="1943100"/>
                </a:cubicBezTo>
                <a:cubicBezTo>
                  <a:pt x="1991267" y="1986953"/>
                  <a:pt x="1920668" y="1962495"/>
                  <a:pt x="2014537" y="1985963"/>
                </a:cubicBezTo>
                <a:cubicBezTo>
                  <a:pt x="2104225" y="2045755"/>
                  <a:pt x="2134605" y="2043113"/>
                  <a:pt x="2085975" y="2043113"/>
                </a:cubicBezTo>
              </a:path>
            </a:pathLst>
          </a:cu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24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05" y="1722144"/>
            <a:ext cx="322540" cy="79828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10" y="1851160"/>
            <a:ext cx="322540" cy="79828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73" y="1980176"/>
            <a:ext cx="322540" cy="798286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36" y="2021123"/>
            <a:ext cx="322540" cy="798286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22" y="2021123"/>
            <a:ext cx="322540" cy="798286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4" y="2325919"/>
            <a:ext cx="322540" cy="79828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49" y="1980176"/>
            <a:ext cx="322540" cy="79828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572" y="2325919"/>
            <a:ext cx="322540" cy="798286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17" y="2021123"/>
            <a:ext cx="322540" cy="798286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15" y="1844062"/>
            <a:ext cx="322540" cy="798286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48" y="2026940"/>
            <a:ext cx="322540" cy="798286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1" y="2209817"/>
            <a:ext cx="322540" cy="798286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858" y="3246123"/>
            <a:ext cx="322540" cy="798286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31" y="3368041"/>
            <a:ext cx="322540" cy="798286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694" y="3611878"/>
            <a:ext cx="322540" cy="798286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45" y="3855714"/>
            <a:ext cx="322540" cy="798286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49" y="4099551"/>
            <a:ext cx="322540" cy="798286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59" y="4160510"/>
            <a:ext cx="322540" cy="798286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3" y="4526265"/>
            <a:ext cx="322540" cy="798286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6" y="4648183"/>
            <a:ext cx="322540" cy="798286"/>
          </a:xfrm>
          <a:prstGeom prst="rect">
            <a:avLst/>
          </a:prstGeom>
        </p:spPr>
      </p:pic>
      <p:grpSp>
        <p:nvGrpSpPr>
          <p:cNvPr id="59" name="组合 155"/>
          <p:cNvGrpSpPr/>
          <p:nvPr/>
        </p:nvGrpSpPr>
        <p:grpSpPr>
          <a:xfrm rot="21313294">
            <a:off x="9550033" y="1339742"/>
            <a:ext cx="2572323" cy="1075382"/>
            <a:chOff x="6088529" y="3214835"/>
            <a:chExt cx="2631672" cy="1138910"/>
          </a:xfrm>
          <a:solidFill>
            <a:srgbClr val="55AAAD"/>
          </a:solidFill>
        </p:grpSpPr>
        <p:sp>
          <p:nvSpPr>
            <p:cNvPr id="60" name="圆角矩形标注 32"/>
            <p:cNvSpPr/>
            <p:nvPr/>
          </p:nvSpPr>
          <p:spPr>
            <a:xfrm>
              <a:off x="6088529" y="3214835"/>
              <a:ext cx="2631672" cy="1138910"/>
            </a:xfrm>
            <a:custGeom>
              <a:avLst/>
              <a:gdLst>
                <a:gd name="connsiteX0" fmla="*/ 0 w 2514789"/>
                <a:gd name="connsiteY0" fmla="*/ 94926 h 569543"/>
                <a:gd name="connsiteX1" fmla="*/ 94926 w 2514789"/>
                <a:gd name="connsiteY1" fmla="*/ 0 h 569543"/>
                <a:gd name="connsiteX2" fmla="*/ 419132 w 2514789"/>
                <a:gd name="connsiteY2" fmla="*/ 0 h 569543"/>
                <a:gd name="connsiteX3" fmla="*/ 419132 w 2514789"/>
                <a:gd name="connsiteY3" fmla="*/ 0 h 569543"/>
                <a:gd name="connsiteX4" fmla="*/ 1047829 w 2514789"/>
                <a:gd name="connsiteY4" fmla="*/ 0 h 569543"/>
                <a:gd name="connsiteX5" fmla="*/ 2419863 w 2514789"/>
                <a:gd name="connsiteY5" fmla="*/ 0 h 569543"/>
                <a:gd name="connsiteX6" fmla="*/ 2514789 w 2514789"/>
                <a:gd name="connsiteY6" fmla="*/ 94926 h 569543"/>
                <a:gd name="connsiteX7" fmla="*/ 2514789 w 2514789"/>
                <a:gd name="connsiteY7" fmla="*/ 332233 h 569543"/>
                <a:gd name="connsiteX8" fmla="*/ 2514789 w 2514789"/>
                <a:gd name="connsiteY8" fmla="*/ 332233 h 569543"/>
                <a:gd name="connsiteX9" fmla="*/ 2514789 w 2514789"/>
                <a:gd name="connsiteY9" fmla="*/ 474619 h 569543"/>
                <a:gd name="connsiteX10" fmla="*/ 2514789 w 2514789"/>
                <a:gd name="connsiteY10" fmla="*/ 474617 h 569543"/>
                <a:gd name="connsiteX11" fmla="*/ 2419863 w 2514789"/>
                <a:gd name="connsiteY11" fmla="*/ 569543 h 569543"/>
                <a:gd name="connsiteX12" fmla="*/ 1047829 w 2514789"/>
                <a:gd name="connsiteY12" fmla="*/ 569543 h 569543"/>
                <a:gd name="connsiteX13" fmla="*/ 500720 w 2514789"/>
                <a:gd name="connsiteY13" fmla="*/ 906741 h 569543"/>
                <a:gd name="connsiteX14" fmla="*/ 419132 w 2514789"/>
                <a:gd name="connsiteY14" fmla="*/ 569543 h 569543"/>
                <a:gd name="connsiteX15" fmla="*/ 94926 w 2514789"/>
                <a:gd name="connsiteY15" fmla="*/ 569543 h 569543"/>
                <a:gd name="connsiteX16" fmla="*/ 0 w 2514789"/>
                <a:gd name="connsiteY16" fmla="*/ 474617 h 569543"/>
                <a:gd name="connsiteX17" fmla="*/ 0 w 2514789"/>
                <a:gd name="connsiteY17" fmla="*/ 474619 h 569543"/>
                <a:gd name="connsiteX18" fmla="*/ 0 w 2514789"/>
                <a:gd name="connsiteY18" fmla="*/ 332233 h 569543"/>
                <a:gd name="connsiteX19" fmla="*/ 0 w 2514789"/>
                <a:gd name="connsiteY19" fmla="*/ 332233 h 569543"/>
                <a:gd name="connsiteX20" fmla="*/ 0 w 2514789"/>
                <a:gd name="connsiteY20" fmla="*/ 94926 h 569543"/>
                <a:gd name="connsiteX0" fmla="*/ 0 w 2514789"/>
                <a:gd name="connsiteY0" fmla="*/ 94926 h 906741"/>
                <a:gd name="connsiteX1" fmla="*/ 94926 w 2514789"/>
                <a:gd name="connsiteY1" fmla="*/ 0 h 906741"/>
                <a:gd name="connsiteX2" fmla="*/ 419132 w 2514789"/>
                <a:gd name="connsiteY2" fmla="*/ 0 h 906741"/>
                <a:gd name="connsiteX3" fmla="*/ 419132 w 2514789"/>
                <a:gd name="connsiteY3" fmla="*/ 0 h 906741"/>
                <a:gd name="connsiteX4" fmla="*/ 1047829 w 2514789"/>
                <a:gd name="connsiteY4" fmla="*/ 0 h 906741"/>
                <a:gd name="connsiteX5" fmla="*/ 2419863 w 2514789"/>
                <a:gd name="connsiteY5" fmla="*/ 0 h 906741"/>
                <a:gd name="connsiteX6" fmla="*/ 2514789 w 2514789"/>
                <a:gd name="connsiteY6" fmla="*/ 94926 h 906741"/>
                <a:gd name="connsiteX7" fmla="*/ 2514789 w 2514789"/>
                <a:gd name="connsiteY7" fmla="*/ 332233 h 906741"/>
                <a:gd name="connsiteX8" fmla="*/ 2514789 w 2514789"/>
                <a:gd name="connsiteY8" fmla="*/ 332233 h 906741"/>
                <a:gd name="connsiteX9" fmla="*/ 2514789 w 2514789"/>
                <a:gd name="connsiteY9" fmla="*/ 474619 h 906741"/>
                <a:gd name="connsiteX10" fmla="*/ 2514789 w 2514789"/>
                <a:gd name="connsiteY10" fmla="*/ 474617 h 906741"/>
                <a:gd name="connsiteX11" fmla="*/ 2419863 w 2514789"/>
                <a:gd name="connsiteY11" fmla="*/ 569543 h 906741"/>
                <a:gd name="connsiteX12" fmla="*/ 632193 w 2514789"/>
                <a:gd name="connsiteY12" fmla="*/ 569543 h 906741"/>
                <a:gd name="connsiteX13" fmla="*/ 500720 w 2514789"/>
                <a:gd name="connsiteY13" fmla="*/ 906741 h 906741"/>
                <a:gd name="connsiteX14" fmla="*/ 419132 w 2514789"/>
                <a:gd name="connsiteY14" fmla="*/ 569543 h 906741"/>
                <a:gd name="connsiteX15" fmla="*/ 94926 w 2514789"/>
                <a:gd name="connsiteY15" fmla="*/ 569543 h 906741"/>
                <a:gd name="connsiteX16" fmla="*/ 0 w 2514789"/>
                <a:gd name="connsiteY16" fmla="*/ 474617 h 906741"/>
                <a:gd name="connsiteX17" fmla="*/ 0 w 2514789"/>
                <a:gd name="connsiteY17" fmla="*/ 474619 h 906741"/>
                <a:gd name="connsiteX18" fmla="*/ 0 w 2514789"/>
                <a:gd name="connsiteY18" fmla="*/ 332233 h 906741"/>
                <a:gd name="connsiteX19" fmla="*/ 0 w 2514789"/>
                <a:gd name="connsiteY19" fmla="*/ 332233 h 906741"/>
                <a:gd name="connsiteX20" fmla="*/ 0 w 2514789"/>
                <a:gd name="connsiteY20" fmla="*/ 94926 h 906741"/>
                <a:gd name="connsiteX0" fmla="*/ 0 w 2514789"/>
                <a:gd name="connsiteY0" fmla="*/ 94926 h 973243"/>
                <a:gd name="connsiteX1" fmla="*/ 94926 w 2514789"/>
                <a:gd name="connsiteY1" fmla="*/ 0 h 973243"/>
                <a:gd name="connsiteX2" fmla="*/ 419132 w 2514789"/>
                <a:gd name="connsiteY2" fmla="*/ 0 h 973243"/>
                <a:gd name="connsiteX3" fmla="*/ 419132 w 2514789"/>
                <a:gd name="connsiteY3" fmla="*/ 0 h 973243"/>
                <a:gd name="connsiteX4" fmla="*/ 1047829 w 2514789"/>
                <a:gd name="connsiteY4" fmla="*/ 0 h 973243"/>
                <a:gd name="connsiteX5" fmla="*/ 2419863 w 2514789"/>
                <a:gd name="connsiteY5" fmla="*/ 0 h 973243"/>
                <a:gd name="connsiteX6" fmla="*/ 2514789 w 2514789"/>
                <a:gd name="connsiteY6" fmla="*/ 94926 h 973243"/>
                <a:gd name="connsiteX7" fmla="*/ 2514789 w 2514789"/>
                <a:gd name="connsiteY7" fmla="*/ 332233 h 973243"/>
                <a:gd name="connsiteX8" fmla="*/ 2514789 w 2514789"/>
                <a:gd name="connsiteY8" fmla="*/ 332233 h 973243"/>
                <a:gd name="connsiteX9" fmla="*/ 2514789 w 2514789"/>
                <a:gd name="connsiteY9" fmla="*/ 474619 h 973243"/>
                <a:gd name="connsiteX10" fmla="*/ 2514789 w 2514789"/>
                <a:gd name="connsiteY10" fmla="*/ 474617 h 973243"/>
                <a:gd name="connsiteX11" fmla="*/ 2419863 w 2514789"/>
                <a:gd name="connsiteY11" fmla="*/ 569543 h 973243"/>
                <a:gd name="connsiteX12" fmla="*/ 632193 w 2514789"/>
                <a:gd name="connsiteY12" fmla="*/ 569543 h 973243"/>
                <a:gd name="connsiteX13" fmla="*/ 351091 w 2514789"/>
                <a:gd name="connsiteY13" fmla="*/ 973243 h 973243"/>
                <a:gd name="connsiteX14" fmla="*/ 419132 w 2514789"/>
                <a:gd name="connsiteY14" fmla="*/ 569543 h 973243"/>
                <a:gd name="connsiteX15" fmla="*/ 94926 w 2514789"/>
                <a:gd name="connsiteY15" fmla="*/ 569543 h 973243"/>
                <a:gd name="connsiteX16" fmla="*/ 0 w 2514789"/>
                <a:gd name="connsiteY16" fmla="*/ 474617 h 973243"/>
                <a:gd name="connsiteX17" fmla="*/ 0 w 2514789"/>
                <a:gd name="connsiteY17" fmla="*/ 474619 h 973243"/>
                <a:gd name="connsiteX18" fmla="*/ 0 w 2514789"/>
                <a:gd name="connsiteY18" fmla="*/ 332233 h 973243"/>
                <a:gd name="connsiteX19" fmla="*/ 0 w 2514789"/>
                <a:gd name="connsiteY19" fmla="*/ 332233 h 973243"/>
                <a:gd name="connsiteX20" fmla="*/ 0 w 2514789"/>
                <a:gd name="connsiteY20" fmla="*/ 94926 h 97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14789" h="973243">
                  <a:moveTo>
                    <a:pt x="0" y="94926"/>
                  </a:moveTo>
                  <a:cubicBezTo>
                    <a:pt x="0" y="42500"/>
                    <a:pt x="42500" y="0"/>
                    <a:pt x="94926" y="0"/>
                  </a:cubicBezTo>
                  <a:lnTo>
                    <a:pt x="419132" y="0"/>
                  </a:lnTo>
                  <a:lnTo>
                    <a:pt x="419132" y="0"/>
                  </a:lnTo>
                  <a:lnTo>
                    <a:pt x="1047829" y="0"/>
                  </a:lnTo>
                  <a:lnTo>
                    <a:pt x="2419863" y="0"/>
                  </a:lnTo>
                  <a:cubicBezTo>
                    <a:pt x="2472289" y="0"/>
                    <a:pt x="2514789" y="42500"/>
                    <a:pt x="2514789" y="94926"/>
                  </a:cubicBezTo>
                  <a:lnTo>
                    <a:pt x="2514789" y="332233"/>
                  </a:lnTo>
                  <a:lnTo>
                    <a:pt x="2514789" y="332233"/>
                  </a:lnTo>
                  <a:lnTo>
                    <a:pt x="2514789" y="474619"/>
                  </a:lnTo>
                  <a:lnTo>
                    <a:pt x="2514789" y="474617"/>
                  </a:lnTo>
                  <a:cubicBezTo>
                    <a:pt x="2514789" y="527043"/>
                    <a:pt x="2472289" y="569543"/>
                    <a:pt x="2419863" y="569543"/>
                  </a:cubicBezTo>
                  <a:lnTo>
                    <a:pt x="632193" y="569543"/>
                  </a:lnTo>
                  <a:lnTo>
                    <a:pt x="351091" y="973243"/>
                  </a:lnTo>
                  <a:lnTo>
                    <a:pt x="419132" y="569543"/>
                  </a:lnTo>
                  <a:lnTo>
                    <a:pt x="94926" y="569543"/>
                  </a:lnTo>
                  <a:cubicBezTo>
                    <a:pt x="42500" y="569543"/>
                    <a:pt x="0" y="527043"/>
                    <a:pt x="0" y="474617"/>
                  </a:cubicBezTo>
                  <a:lnTo>
                    <a:pt x="0" y="474619"/>
                  </a:lnTo>
                  <a:lnTo>
                    <a:pt x="0" y="332233"/>
                  </a:lnTo>
                  <a:lnTo>
                    <a:pt x="0" y="332233"/>
                  </a:lnTo>
                  <a:lnTo>
                    <a:pt x="0" y="949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24" dirty="0">
                <a:solidFill>
                  <a:srgbClr val="0070C0"/>
                </a:solidFill>
                <a:latin typeface="Arial Rounded MT Bold" pitchFamily="34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6138718" y="3368323"/>
              <a:ext cx="2492991" cy="400110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69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尝尝最好吃的牛肉面咯！</a:t>
              </a:r>
            </a:p>
          </p:txBody>
        </p:sp>
      </p:grpSp>
      <p:grpSp>
        <p:nvGrpSpPr>
          <p:cNvPr id="63" name="组合 155"/>
          <p:cNvGrpSpPr/>
          <p:nvPr/>
        </p:nvGrpSpPr>
        <p:grpSpPr>
          <a:xfrm rot="21313294">
            <a:off x="9550033" y="1400702"/>
            <a:ext cx="2572323" cy="1075382"/>
            <a:chOff x="6088529" y="3214835"/>
            <a:chExt cx="2631672" cy="1138910"/>
          </a:xfrm>
          <a:solidFill>
            <a:srgbClr val="55AAAD"/>
          </a:solidFill>
        </p:grpSpPr>
        <p:sp>
          <p:nvSpPr>
            <p:cNvPr id="64" name="圆角矩形标注 32"/>
            <p:cNvSpPr/>
            <p:nvPr/>
          </p:nvSpPr>
          <p:spPr>
            <a:xfrm>
              <a:off x="6088529" y="3214835"/>
              <a:ext cx="2631672" cy="1138910"/>
            </a:xfrm>
            <a:custGeom>
              <a:avLst/>
              <a:gdLst>
                <a:gd name="connsiteX0" fmla="*/ 0 w 2514789"/>
                <a:gd name="connsiteY0" fmla="*/ 94926 h 569543"/>
                <a:gd name="connsiteX1" fmla="*/ 94926 w 2514789"/>
                <a:gd name="connsiteY1" fmla="*/ 0 h 569543"/>
                <a:gd name="connsiteX2" fmla="*/ 419132 w 2514789"/>
                <a:gd name="connsiteY2" fmla="*/ 0 h 569543"/>
                <a:gd name="connsiteX3" fmla="*/ 419132 w 2514789"/>
                <a:gd name="connsiteY3" fmla="*/ 0 h 569543"/>
                <a:gd name="connsiteX4" fmla="*/ 1047829 w 2514789"/>
                <a:gd name="connsiteY4" fmla="*/ 0 h 569543"/>
                <a:gd name="connsiteX5" fmla="*/ 2419863 w 2514789"/>
                <a:gd name="connsiteY5" fmla="*/ 0 h 569543"/>
                <a:gd name="connsiteX6" fmla="*/ 2514789 w 2514789"/>
                <a:gd name="connsiteY6" fmla="*/ 94926 h 569543"/>
                <a:gd name="connsiteX7" fmla="*/ 2514789 w 2514789"/>
                <a:gd name="connsiteY7" fmla="*/ 332233 h 569543"/>
                <a:gd name="connsiteX8" fmla="*/ 2514789 w 2514789"/>
                <a:gd name="connsiteY8" fmla="*/ 332233 h 569543"/>
                <a:gd name="connsiteX9" fmla="*/ 2514789 w 2514789"/>
                <a:gd name="connsiteY9" fmla="*/ 474619 h 569543"/>
                <a:gd name="connsiteX10" fmla="*/ 2514789 w 2514789"/>
                <a:gd name="connsiteY10" fmla="*/ 474617 h 569543"/>
                <a:gd name="connsiteX11" fmla="*/ 2419863 w 2514789"/>
                <a:gd name="connsiteY11" fmla="*/ 569543 h 569543"/>
                <a:gd name="connsiteX12" fmla="*/ 1047829 w 2514789"/>
                <a:gd name="connsiteY12" fmla="*/ 569543 h 569543"/>
                <a:gd name="connsiteX13" fmla="*/ 500720 w 2514789"/>
                <a:gd name="connsiteY13" fmla="*/ 906741 h 569543"/>
                <a:gd name="connsiteX14" fmla="*/ 419132 w 2514789"/>
                <a:gd name="connsiteY14" fmla="*/ 569543 h 569543"/>
                <a:gd name="connsiteX15" fmla="*/ 94926 w 2514789"/>
                <a:gd name="connsiteY15" fmla="*/ 569543 h 569543"/>
                <a:gd name="connsiteX16" fmla="*/ 0 w 2514789"/>
                <a:gd name="connsiteY16" fmla="*/ 474617 h 569543"/>
                <a:gd name="connsiteX17" fmla="*/ 0 w 2514789"/>
                <a:gd name="connsiteY17" fmla="*/ 474619 h 569543"/>
                <a:gd name="connsiteX18" fmla="*/ 0 w 2514789"/>
                <a:gd name="connsiteY18" fmla="*/ 332233 h 569543"/>
                <a:gd name="connsiteX19" fmla="*/ 0 w 2514789"/>
                <a:gd name="connsiteY19" fmla="*/ 332233 h 569543"/>
                <a:gd name="connsiteX20" fmla="*/ 0 w 2514789"/>
                <a:gd name="connsiteY20" fmla="*/ 94926 h 569543"/>
                <a:gd name="connsiteX0" fmla="*/ 0 w 2514789"/>
                <a:gd name="connsiteY0" fmla="*/ 94926 h 906741"/>
                <a:gd name="connsiteX1" fmla="*/ 94926 w 2514789"/>
                <a:gd name="connsiteY1" fmla="*/ 0 h 906741"/>
                <a:gd name="connsiteX2" fmla="*/ 419132 w 2514789"/>
                <a:gd name="connsiteY2" fmla="*/ 0 h 906741"/>
                <a:gd name="connsiteX3" fmla="*/ 419132 w 2514789"/>
                <a:gd name="connsiteY3" fmla="*/ 0 h 906741"/>
                <a:gd name="connsiteX4" fmla="*/ 1047829 w 2514789"/>
                <a:gd name="connsiteY4" fmla="*/ 0 h 906741"/>
                <a:gd name="connsiteX5" fmla="*/ 2419863 w 2514789"/>
                <a:gd name="connsiteY5" fmla="*/ 0 h 906741"/>
                <a:gd name="connsiteX6" fmla="*/ 2514789 w 2514789"/>
                <a:gd name="connsiteY6" fmla="*/ 94926 h 906741"/>
                <a:gd name="connsiteX7" fmla="*/ 2514789 w 2514789"/>
                <a:gd name="connsiteY7" fmla="*/ 332233 h 906741"/>
                <a:gd name="connsiteX8" fmla="*/ 2514789 w 2514789"/>
                <a:gd name="connsiteY8" fmla="*/ 332233 h 906741"/>
                <a:gd name="connsiteX9" fmla="*/ 2514789 w 2514789"/>
                <a:gd name="connsiteY9" fmla="*/ 474619 h 906741"/>
                <a:gd name="connsiteX10" fmla="*/ 2514789 w 2514789"/>
                <a:gd name="connsiteY10" fmla="*/ 474617 h 906741"/>
                <a:gd name="connsiteX11" fmla="*/ 2419863 w 2514789"/>
                <a:gd name="connsiteY11" fmla="*/ 569543 h 906741"/>
                <a:gd name="connsiteX12" fmla="*/ 632193 w 2514789"/>
                <a:gd name="connsiteY12" fmla="*/ 569543 h 906741"/>
                <a:gd name="connsiteX13" fmla="*/ 500720 w 2514789"/>
                <a:gd name="connsiteY13" fmla="*/ 906741 h 906741"/>
                <a:gd name="connsiteX14" fmla="*/ 419132 w 2514789"/>
                <a:gd name="connsiteY14" fmla="*/ 569543 h 906741"/>
                <a:gd name="connsiteX15" fmla="*/ 94926 w 2514789"/>
                <a:gd name="connsiteY15" fmla="*/ 569543 h 906741"/>
                <a:gd name="connsiteX16" fmla="*/ 0 w 2514789"/>
                <a:gd name="connsiteY16" fmla="*/ 474617 h 906741"/>
                <a:gd name="connsiteX17" fmla="*/ 0 w 2514789"/>
                <a:gd name="connsiteY17" fmla="*/ 474619 h 906741"/>
                <a:gd name="connsiteX18" fmla="*/ 0 w 2514789"/>
                <a:gd name="connsiteY18" fmla="*/ 332233 h 906741"/>
                <a:gd name="connsiteX19" fmla="*/ 0 w 2514789"/>
                <a:gd name="connsiteY19" fmla="*/ 332233 h 906741"/>
                <a:gd name="connsiteX20" fmla="*/ 0 w 2514789"/>
                <a:gd name="connsiteY20" fmla="*/ 94926 h 906741"/>
                <a:gd name="connsiteX0" fmla="*/ 0 w 2514789"/>
                <a:gd name="connsiteY0" fmla="*/ 94926 h 973243"/>
                <a:gd name="connsiteX1" fmla="*/ 94926 w 2514789"/>
                <a:gd name="connsiteY1" fmla="*/ 0 h 973243"/>
                <a:gd name="connsiteX2" fmla="*/ 419132 w 2514789"/>
                <a:gd name="connsiteY2" fmla="*/ 0 h 973243"/>
                <a:gd name="connsiteX3" fmla="*/ 419132 w 2514789"/>
                <a:gd name="connsiteY3" fmla="*/ 0 h 973243"/>
                <a:gd name="connsiteX4" fmla="*/ 1047829 w 2514789"/>
                <a:gd name="connsiteY4" fmla="*/ 0 h 973243"/>
                <a:gd name="connsiteX5" fmla="*/ 2419863 w 2514789"/>
                <a:gd name="connsiteY5" fmla="*/ 0 h 973243"/>
                <a:gd name="connsiteX6" fmla="*/ 2514789 w 2514789"/>
                <a:gd name="connsiteY6" fmla="*/ 94926 h 973243"/>
                <a:gd name="connsiteX7" fmla="*/ 2514789 w 2514789"/>
                <a:gd name="connsiteY7" fmla="*/ 332233 h 973243"/>
                <a:gd name="connsiteX8" fmla="*/ 2514789 w 2514789"/>
                <a:gd name="connsiteY8" fmla="*/ 332233 h 973243"/>
                <a:gd name="connsiteX9" fmla="*/ 2514789 w 2514789"/>
                <a:gd name="connsiteY9" fmla="*/ 474619 h 973243"/>
                <a:gd name="connsiteX10" fmla="*/ 2514789 w 2514789"/>
                <a:gd name="connsiteY10" fmla="*/ 474617 h 973243"/>
                <a:gd name="connsiteX11" fmla="*/ 2419863 w 2514789"/>
                <a:gd name="connsiteY11" fmla="*/ 569543 h 973243"/>
                <a:gd name="connsiteX12" fmla="*/ 632193 w 2514789"/>
                <a:gd name="connsiteY12" fmla="*/ 569543 h 973243"/>
                <a:gd name="connsiteX13" fmla="*/ 351091 w 2514789"/>
                <a:gd name="connsiteY13" fmla="*/ 973243 h 973243"/>
                <a:gd name="connsiteX14" fmla="*/ 419132 w 2514789"/>
                <a:gd name="connsiteY14" fmla="*/ 569543 h 973243"/>
                <a:gd name="connsiteX15" fmla="*/ 94926 w 2514789"/>
                <a:gd name="connsiteY15" fmla="*/ 569543 h 973243"/>
                <a:gd name="connsiteX16" fmla="*/ 0 w 2514789"/>
                <a:gd name="connsiteY16" fmla="*/ 474617 h 973243"/>
                <a:gd name="connsiteX17" fmla="*/ 0 w 2514789"/>
                <a:gd name="connsiteY17" fmla="*/ 474619 h 973243"/>
                <a:gd name="connsiteX18" fmla="*/ 0 w 2514789"/>
                <a:gd name="connsiteY18" fmla="*/ 332233 h 973243"/>
                <a:gd name="connsiteX19" fmla="*/ 0 w 2514789"/>
                <a:gd name="connsiteY19" fmla="*/ 332233 h 973243"/>
                <a:gd name="connsiteX20" fmla="*/ 0 w 2514789"/>
                <a:gd name="connsiteY20" fmla="*/ 94926 h 97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14789" h="973243">
                  <a:moveTo>
                    <a:pt x="0" y="94926"/>
                  </a:moveTo>
                  <a:cubicBezTo>
                    <a:pt x="0" y="42500"/>
                    <a:pt x="42500" y="0"/>
                    <a:pt x="94926" y="0"/>
                  </a:cubicBezTo>
                  <a:lnTo>
                    <a:pt x="419132" y="0"/>
                  </a:lnTo>
                  <a:lnTo>
                    <a:pt x="419132" y="0"/>
                  </a:lnTo>
                  <a:lnTo>
                    <a:pt x="1047829" y="0"/>
                  </a:lnTo>
                  <a:lnTo>
                    <a:pt x="2419863" y="0"/>
                  </a:lnTo>
                  <a:cubicBezTo>
                    <a:pt x="2472289" y="0"/>
                    <a:pt x="2514789" y="42500"/>
                    <a:pt x="2514789" y="94926"/>
                  </a:cubicBezTo>
                  <a:lnTo>
                    <a:pt x="2514789" y="332233"/>
                  </a:lnTo>
                  <a:lnTo>
                    <a:pt x="2514789" y="332233"/>
                  </a:lnTo>
                  <a:lnTo>
                    <a:pt x="2514789" y="474619"/>
                  </a:lnTo>
                  <a:lnTo>
                    <a:pt x="2514789" y="474617"/>
                  </a:lnTo>
                  <a:cubicBezTo>
                    <a:pt x="2514789" y="527043"/>
                    <a:pt x="2472289" y="569543"/>
                    <a:pt x="2419863" y="569543"/>
                  </a:cubicBezTo>
                  <a:lnTo>
                    <a:pt x="632193" y="569543"/>
                  </a:lnTo>
                  <a:lnTo>
                    <a:pt x="351091" y="973243"/>
                  </a:lnTo>
                  <a:lnTo>
                    <a:pt x="419132" y="569543"/>
                  </a:lnTo>
                  <a:lnTo>
                    <a:pt x="94926" y="569543"/>
                  </a:lnTo>
                  <a:cubicBezTo>
                    <a:pt x="42500" y="569543"/>
                    <a:pt x="0" y="527043"/>
                    <a:pt x="0" y="474617"/>
                  </a:cubicBezTo>
                  <a:lnTo>
                    <a:pt x="0" y="474619"/>
                  </a:lnTo>
                  <a:lnTo>
                    <a:pt x="0" y="332233"/>
                  </a:lnTo>
                  <a:lnTo>
                    <a:pt x="0" y="332233"/>
                  </a:lnTo>
                  <a:lnTo>
                    <a:pt x="0" y="949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24" dirty="0">
                <a:solidFill>
                  <a:srgbClr val="0070C0"/>
                </a:solidFill>
                <a:latin typeface="Arial Rounded MT Bold" pitchFamily="34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6138718" y="3368323"/>
              <a:ext cx="2492991" cy="400110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69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尝过就会爱上我！</a:t>
              </a:r>
            </a:p>
          </p:txBody>
        </p:sp>
      </p:grpSp>
      <p:grpSp>
        <p:nvGrpSpPr>
          <p:cNvPr id="66" name="组合 155"/>
          <p:cNvGrpSpPr/>
          <p:nvPr/>
        </p:nvGrpSpPr>
        <p:grpSpPr>
          <a:xfrm rot="21313294">
            <a:off x="9550033" y="1400702"/>
            <a:ext cx="2572323" cy="1075382"/>
            <a:chOff x="6088529" y="3214835"/>
            <a:chExt cx="2631672" cy="1138910"/>
          </a:xfrm>
          <a:solidFill>
            <a:srgbClr val="55AAAD"/>
          </a:solidFill>
        </p:grpSpPr>
        <p:sp>
          <p:nvSpPr>
            <p:cNvPr id="67" name="圆角矩形标注 32"/>
            <p:cNvSpPr/>
            <p:nvPr/>
          </p:nvSpPr>
          <p:spPr>
            <a:xfrm>
              <a:off x="6088529" y="3214835"/>
              <a:ext cx="2631672" cy="1138910"/>
            </a:xfrm>
            <a:custGeom>
              <a:avLst/>
              <a:gdLst>
                <a:gd name="connsiteX0" fmla="*/ 0 w 2514789"/>
                <a:gd name="connsiteY0" fmla="*/ 94926 h 569543"/>
                <a:gd name="connsiteX1" fmla="*/ 94926 w 2514789"/>
                <a:gd name="connsiteY1" fmla="*/ 0 h 569543"/>
                <a:gd name="connsiteX2" fmla="*/ 419132 w 2514789"/>
                <a:gd name="connsiteY2" fmla="*/ 0 h 569543"/>
                <a:gd name="connsiteX3" fmla="*/ 419132 w 2514789"/>
                <a:gd name="connsiteY3" fmla="*/ 0 h 569543"/>
                <a:gd name="connsiteX4" fmla="*/ 1047829 w 2514789"/>
                <a:gd name="connsiteY4" fmla="*/ 0 h 569543"/>
                <a:gd name="connsiteX5" fmla="*/ 2419863 w 2514789"/>
                <a:gd name="connsiteY5" fmla="*/ 0 h 569543"/>
                <a:gd name="connsiteX6" fmla="*/ 2514789 w 2514789"/>
                <a:gd name="connsiteY6" fmla="*/ 94926 h 569543"/>
                <a:gd name="connsiteX7" fmla="*/ 2514789 w 2514789"/>
                <a:gd name="connsiteY7" fmla="*/ 332233 h 569543"/>
                <a:gd name="connsiteX8" fmla="*/ 2514789 w 2514789"/>
                <a:gd name="connsiteY8" fmla="*/ 332233 h 569543"/>
                <a:gd name="connsiteX9" fmla="*/ 2514789 w 2514789"/>
                <a:gd name="connsiteY9" fmla="*/ 474619 h 569543"/>
                <a:gd name="connsiteX10" fmla="*/ 2514789 w 2514789"/>
                <a:gd name="connsiteY10" fmla="*/ 474617 h 569543"/>
                <a:gd name="connsiteX11" fmla="*/ 2419863 w 2514789"/>
                <a:gd name="connsiteY11" fmla="*/ 569543 h 569543"/>
                <a:gd name="connsiteX12" fmla="*/ 1047829 w 2514789"/>
                <a:gd name="connsiteY12" fmla="*/ 569543 h 569543"/>
                <a:gd name="connsiteX13" fmla="*/ 500720 w 2514789"/>
                <a:gd name="connsiteY13" fmla="*/ 906741 h 569543"/>
                <a:gd name="connsiteX14" fmla="*/ 419132 w 2514789"/>
                <a:gd name="connsiteY14" fmla="*/ 569543 h 569543"/>
                <a:gd name="connsiteX15" fmla="*/ 94926 w 2514789"/>
                <a:gd name="connsiteY15" fmla="*/ 569543 h 569543"/>
                <a:gd name="connsiteX16" fmla="*/ 0 w 2514789"/>
                <a:gd name="connsiteY16" fmla="*/ 474617 h 569543"/>
                <a:gd name="connsiteX17" fmla="*/ 0 w 2514789"/>
                <a:gd name="connsiteY17" fmla="*/ 474619 h 569543"/>
                <a:gd name="connsiteX18" fmla="*/ 0 w 2514789"/>
                <a:gd name="connsiteY18" fmla="*/ 332233 h 569543"/>
                <a:gd name="connsiteX19" fmla="*/ 0 w 2514789"/>
                <a:gd name="connsiteY19" fmla="*/ 332233 h 569543"/>
                <a:gd name="connsiteX20" fmla="*/ 0 w 2514789"/>
                <a:gd name="connsiteY20" fmla="*/ 94926 h 569543"/>
                <a:gd name="connsiteX0" fmla="*/ 0 w 2514789"/>
                <a:gd name="connsiteY0" fmla="*/ 94926 h 906741"/>
                <a:gd name="connsiteX1" fmla="*/ 94926 w 2514789"/>
                <a:gd name="connsiteY1" fmla="*/ 0 h 906741"/>
                <a:gd name="connsiteX2" fmla="*/ 419132 w 2514789"/>
                <a:gd name="connsiteY2" fmla="*/ 0 h 906741"/>
                <a:gd name="connsiteX3" fmla="*/ 419132 w 2514789"/>
                <a:gd name="connsiteY3" fmla="*/ 0 h 906741"/>
                <a:gd name="connsiteX4" fmla="*/ 1047829 w 2514789"/>
                <a:gd name="connsiteY4" fmla="*/ 0 h 906741"/>
                <a:gd name="connsiteX5" fmla="*/ 2419863 w 2514789"/>
                <a:gd name="connsiteY5" fmla="*/ 0 h 906741"/>
                <a:gd name="connsiteX6" fmla="*/ 2514789 w 2514789"/>
                <a:gd name="connsiteY6" fmla="*/ 94926 h 906741"/>
                <a:gd name="connsiteX7" fmla="*/ 2514789 w 2514789"/>
                <a:gd name="connsiteY7" fmla="*/ 332233 h 906741"/>
                <a:gd name="connsiteX8" fmla="*/ 2514789 w 2514789"/>
                <a:gd name="connsiteY8" fmla="*/ 332233 h 906741"/>
                <a:gd name="connsiteX9" fmla="*/ 2514789 w 2514789"/>
                <a:gd name="connsiteY9" fmla="*/ 474619 h 906741"/>
                <a:gd name="connsiteX10" fmla="*/ 2514789 w 2514789"/>
                <a:gd name="connsiteY10" fmla="*/ 474617 h 906741"/>
                <a:gd name="connsiteX11" fmla="*/ 2419863 w 2514789"/>
                <a:gd name="connsiteY11" fmla="*/ 569543 h 906741"/>
                <a:gd name="connsiteX12" fmla="*/ 632193 w 2514789"/>
                <a:gd name="connsiteY12" fmla="*/ 569543 h 906741"/>
                <a:gd name="connsiteX13" fmla="*/ 500720 w 2514789"/>
                <a:gd name="connsiteY13" fmla="*/ 906741 h 906741"/>
                <a:gd name="connsiteX14" fmla="*/ 419132 w 2514789"/>
                <a:gd name="connsiteY14" fmla="*/ 569543 h 906741"/>
                <a:gd name="connsiteX15" fmla="*/ 94926 w 2514789"/>
                <a:gd name="connsiteY15" fmla="*/ 569543 h 906741"/>
                <a:gd name="connsiteX16" fmla="*/ 0 w 2514789"/>
                <a:gd name="connsiteY16" fmla="*/ 474617 h 906741"/>
                <a:gd name="connsiteX17" fmla="*/ 0 w 2514789"/>
                <a:gd name="connsiteY17" fmla="*/ 474619 h 906741"/>
                <a:gd name="connsiteX18" fmla="*/ 0 w 2514789"/>
                <a:gd name="connsiteY18" fmla="*/ 332233 h 906741"/>
                <a:gd name="connsiteX19" fmla="*/ 0 w 2514789"/>
                <a:gd name="connsiteY19" fmla="*/ 332233 h 906741"/>
                <a:gd name="connsiteX20" fmla="*/ 0 w 2514789"/>
                <a:gd name="connsiteY20" fmla="*/ 94926 h 906741"/>
                <a:gd name="connsiteX0" fmla="*/ 0 w 2514789"/>
                <a:gd name="connsiteY0" fmla="*/ 94926 h 973243"/>
                <a:gd name="connsiteX1" fmla="*/ 94926 w 2514789"/>
                <a:gd name="connsiteY1" fmla="*/ 0 h 973243"/>
                <a:gd name="connsiteX2" fmla="*/ 419132 w 2514789"/>
                <a:gd name="connsiteY2" fmla="*/ 0 h 973243"/>
                <a:gd name="connsiteX3" fmla="*/ 419132 w 2514789"/>
                <a:gd name="connsiteY3" fmla="*/ 0 h 973243"/>
                <a:gd name="connsiteX4" fmla="*/ 1047829 w 2514789"/>
                <a:gd name="connsiteY4" fmla="*/ 0 h 973243"/>
                <a:gd name="connsiteX5" fmla="*/ 2419863 w 2514789"/>
                <a:gd name="connsiteY5" fmla="*/ 0 h 973243"/>
                <a:gd name="connsiteX6" fmla="*/ 2514789 w 2514789"/>
                <a:gd name="connsiteY6" fmla="*/ 94926 h 973243"/>
                <a:gd name="connsiteX7" fmla="*/ 2514789 w 2514789"/>
                <a:gd name="connsiteY7" fmla="*/ 332233 h 973243"/>
                <a:gd name="connsiteX8" fmla="*/ 2514789 w 2514789"/>
                <a:gd name="connsiteY8" fmla="*/ 332233 h 973243"/>
                <a:gd name="connsiteX9" fmla="*/ 2514789 w 2514789"/>
                <a:gd name="connsiteY9" fmla="*/ 474619 h 973243"/>
                <a:gd name="connsiteX10" fmla="*/ 2514789 w 2514789"/>
                <a:gd name="connsiteY10" fmla="*/ 474617 h 973243"/>
                <a:gd name="connsiteX11" fmla="*/ 2419863 w 2514789"/>
                <a:gd name="connsiteY11" fmla="*/ 569543 h 973243"/>
                <a:gd name="connsiteX12" fmla="*/ 632193 w 2514789"/>
                <a:gd name="connsiteY12" fmla="*/ 569543 h 973243"/>
                <a:gd name="connsiteX13" fmla="*/ 351091 w 2514789"/>
                <a:gd name="connsiteY13" fmla="*/ 973243 h 973243"/>
                <a:gd name="connsiteX14" fmla="*/ 419132 w 2514789"/>
                <a:gd name="connsiteY14" fmla="*/ 569543 h 973243"/>
                <a:gd name="connsiteX15" fmla="*/ 94926 w 2514789"/>
                <a:gd name="connsiteY15" fmla="*/ 569543 h 973243"/>
                <a:gd name="connsiteX16" fmla="*/ 0 w 2514789"/>
                <a:gd name="connsiteY16" fmla="*/ 474617 h 973243"/>
                <a:gd name="connsiteX17" fmla="*/ 0 w 2514789"/>
                <a:gd name="connsiteY17" fmla="*/ 474619 h 973243"/>
                <a:gd name="connsiteX18" fmla="*/ 0 w 2514789"/>
                <a:gd name="connsiteY18" fmla="*/ 332233 h 973243"/>
                <a:gd name="connsiteX19" fmla="*/ 0 w 2514789"/>
                <a:gd name="connsiteY19" fmla="*/ 332233 h 973243"/>
                <a:gd name="connsiteX20" fmla="*/ 0 w 2514789"/>
                <a:gd name="connsiteY20" fmla="*/ 94926 h 97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14789" h="973243">
                  <a:moveTo>
                    <a:pt x="0" y="94926"/>
                  </a:moveTo>
                  <a:cubicBezTo>
                    <a:pt x="0" y="42500"/>
                    <a:pt x="42500" y="0"/>
                    <a:pt x="94926" y="0"/>
                  </a:cubicBezTo>
                  <a:lnTo>
                    <a:pt x="419132" y="0"/>
                  </a:lnTo>
                  <a:lnTo>
                    <a:pt x="419132" y="0"/>
                  </a:lnTo>
                  <a:lnTo>
                    <a:pt x="1047829" y="0"/>
                  </a:lnTo>
                  <a:lnTo>
                    <a:pt x="2419863" y="0"/>
                  </a:lnTo>
                  <a:cubicBezTo>
                    <a:pt x="2472289" y="0"/>
                    <a:pt x="2514789" y="42500"/>
                    <a:pt x="2514789" y="94926"/>
                  </a:cubicBezTo>
                  <a:lnTo>
                    <a:pt x="2514789" y="332233"/>
                  </a:lnTo>
                  <a:lnTo>
                    <a:pt x="2514789" y="332233"/>
                  </a:lnTo>
                  <a:lnTo>
                    <a:pt x="2514789" y="474619"/>
                  </a:lnTo>
                  <a:lnTo>
                    <a:pt x="2514789" y="474617"/>
                  </a:lnTo>
                  <a:cubicBezTo>
                    <a:pt x="2514789" y="527043"/>
                    <a:pt x="2472289" y="569543"/>
                    <a:pt x="2419863" y="569543"/>
                  </a:cubicBezTo>
                  <a:lnTo>
                    <a:pt x="632193" y="569543"/>
                  </a:lnTo>
                  <a:lnTo>
                    <a:pt x="351091" y="973243"/>
                  </a:lnTo>
                  <a:lnTo>
                    <a:pt x="419132" y="569543"/>
                  </a:lnTo>
                  <a:lnTo>
                    <a:pt x="94926" y="569543"/>
                  </a:lnTo>
                  <a:cubicBezTo>
                    <a:pt x="42500" y="569543"/>
                    <a:pt x="0" y="527043"/>
                    <a:pt x="0" y="474617"/>
                  </a:cubicBezTo>
                  <a:lnTo>
                    <a:pt x="0" y="474619"/>
                  </a:lnTo>
                  <a:lnTo>
                    <a:pt x="0" y="332233"/>
                  </a:lnTo>
                  <a:lnTo>
                    <a:pt x="0" y="332233"/>
                  </a:lnTo>
                  <a:lnTo>
                    <a:pt x="0" y="9492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24" dirty="0">
                <a:solidFill>
                  <a:srgbClr val="0070C0"/>
                </a:solidFill>
                <a:latin typeface="Arial Rounded MT Bold" pitchFamily="34" charset="0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6138718" y="3368323"/>
              <a:ext cx="2492991" cy="400110"/>
            </a:xfrm>
            <a:prstGeom prst="rect">
              <a:avLst/>
            </a:prstGeom>
            <a:grpFill/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1693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你们就来尝一下吧！</a:t>
              </a:r>
            </a:p>
          </p:txBody>
        </p:sp>
      </p:grpSp>
      <p:sp>
        <p:nvSpPr>
          <p:cNvPr id="69" name="弧形 68"/>
          <p:cNvSpPr/>
          <p:nvPr/>
        </p:nvSpPr>
        <p:spPr>
          <a:xfrm rot="12630545">
            <a:off x="9470791" y="2699834"/>
            <a:ext cx="365755" cy="426714"/>
          </a:xfrm>
          <a:prstGeom prst="arc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24"/>
          </a:p>
        </p:txBody>
      </p:sp>
      <p:sp>
        <p:nvSpPr>
          <p:cNvPr id="70" name="弧形 69"/>
          <p:cNvSpPr/>
          <p:nvPr/>
        </p:nvSpPr>
        <p:spPr>
          <a:xfrm rot="12835740">
            <a:off x="9140313" y="2479265"/>
            <a:ext cx="1039717" cy="959389"/>
          </a:xfrm>
          <a:prstGeom prst="arc">
            <a:avLst>
              <a:gd name="adj1" fmla="val 17094367"/>
              <a:gd name="adj2" fmla="val 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24"/>
          </a:p>
        </p:txBody>
      </p:sp>
      <p:sp>
        <p:nvSpPr>
          <p:cNvPr id="71" name="弧形 70"/>
          <p:cNvSpPr/>
          <p:nvPr/>
        </p:nvSpPr>
        <p:spPr>
          <a:xfrm rot="13013532">
            <a:off x="8848819" y="2032804"/>
            <a:ext cx="1285636" cy="1596895"/>
          </a:xfrm>
          <a:prstGeom prst="arc">
            <a:avLst>
              <a:gd name="adj1" fmla="val 15574412"/>
              <a:gd name="adj2" fmla="val 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24"/>
          </a:p>
        </p:txBody>
      </p:sp>
      <p:sp>
        <p:nvSpPr>
          <p:cNvPr id="72" name="弧形 71"/>
          <p:cNvSpPr/>
          <p:nvPr/>
        </p:nvSpPr>
        <p:spPr>
          <a:xfrm rot="13013532">
            <a:off x="8259398" y="1752980"/>
            <a:ext cx="1829604" cy="2132858"/>
          </a:xfrm>
          <a:prstGeom prst="arc">
            <a:avLst>
              <a:gd name="adj1" fmla="val 15574412"/>
              <a:gd name="adj2" fmla="val 794775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24"/>
          </a:p>
        </p:txBody>
      </p:sp>
      <p:sp>
        <p:nvSpPr>
          <p:cNvPr id="76" name="弧形 75"/>
          <p:cNvSpPr/>
          <p:nvPr/>
        </p:nvSpPr>
        <p:spPr>
          <a:xfrm rot="12630545">
            <a:off x="9471265" y="2699834"/>
            <a:ext cx="365755" cy="426714"/>
          </a:xfrm>
          <a:prstGeom prst="arc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24"/>
          </a:p>
        </p:txBody>
      </p:sp>
      <p:sp>
        <p:nvSpPr>
          <p:cNvPr id="77" name="弧形 76"/>
          <p:cNvSpPr/>
          <p:nvPr/>
        </p:nvSpPr>
        <p:spPr>
          <a:xfrm rot="12835740">
            <a:off x="9140787" y="2479265"/>
            <a:ext cx="1039717" cy="959389"/>
          </a:xfrm>
          <a:prstGeom prst="arc">
            <a:avLst>
              <a:gd name="adj1" fmla="val 17094367"/>
              <a:gd name="adj2" fmla="val 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24"/>
          </a:p>
        </p:txBody>
      </p:sp>
      <p:sp>
        <p:nvSpPr>
          <p:cNvPr id="78" name="弧形 77"/>
          <p:cNvSpPr/>
          <p:nvPr/>
        </p:nvSpPr>
        <p:spPr>
          <a:xfrm rot="13013532">
            <a:off x="8849293" y="2032804"/>
            <a:ext cx="1285636" cy="1596895"/>
          </a:xfrm>
          <a:prstGeom prst="arc">
            <a:avLst>
              <a:gd name="adj1" fmla="val 15574412"/>
              <a:gd name="adj2" fmla="val 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24"/>
          </a:p>
        </p:txBody>
      </p:sp>
      <p:sp>
        <p:nvSpPr>
          <p:cNvPr id="79" name="弧形 78"/>
          <p:cNvSpPr/>
          <p:nvPr/>
        </p:nvSpPr>
        <p:spPr>
          <a:xfrm rot="13013532">
            <a:off x="8259872" y="1752980"/>
            <a:ext cx="1829604" cy="2132858"/>
          </a:xfrm>
          <a:prstGeom prst="arc">
            <a:avLst>
              <a:gd name="adj1" fmla="val 15574412"/>
              <a:gd name="adj2" fmla="val 794775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24"/>
          </a:p>
        </p:txBody>
      </p:sp>
      <p:sp>
        <p:nvSpPr>
          <p:cNvPr id="80" name="弧形 79"/>
          <p:cNvSpPr/>
          <p:nvPr/>
        </p:nvSpPr>
        <p:spPr>
          <a:xfrm rot="12630545">
            <a:off x="9471265" y="2699834"/>
            <a:ext cx="365755" cy="426714"/>
          </a:xfrm>
          <a:prstGeom prst="arc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24"/>
          </a:p>
        </p:txBody>
      </p:sp>
      <p:sp>
        <p:nvSpPr>
          <p:cNvPr id="81" name="弧形 80"/>
          <p:cNvSpPr/>
          <p:nvPr/>
        </p:nvSpPr>
        <p:spPr>
          <a:xfrm rot="12835740">
            <a:off x="9140787" y="2479265"/>
            <a:ext cx="1039717" cy="959389"/>
          </a:xfrm>
          <a:prstGeom prst="arc">
            <a:avLst>
              <a:gd name="adj1" fmla="val 17094367"/>
              <a:gd name="adj2" fmla="val 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24"/>
          </a:p>
        </p:txBody>
      </p:sp>
      <p:sp>
        <p:nvSpPr>
          <p:cNvPr id="82" name="弧形 81"/>
          <p:cNvSpPr/>
          <p:nvPr/>
        </p:nvSpPr>
        <p:spPr>
          <a:xfrm rot="13013532">
            <a:off x="8849293" y="2032804"/>
            <a:ext cx="1285636" cy="1596895"/>
          </a:xfrm>
          <a:prstGeom prst="arc">
            <a:avLst>
              <a:gd name="adj1" fmla="val 15574412"/>
              <a:gd name="adj2" fmla="val 0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24"/>
          </a:p>
        </p:txBody>
      </p:sp>
      <p:sp>
        <p:nvSpPr>
          <p:cNvPr id="83" name="弧形 82"/>
          <p:cNvSpPr/>
          <p:nvPr/>
        </p:nvSpPr>
        <p:spPr>
          <a:xfrm rot="13013532">
            <a:off x="8259872" y="1752980"/>
            <a:ext cx="1829604" cy="2132858"/>
          </a:xfrm>
          <a:prstGeom prst="arc">
            <a:avLst>
              <a:gd name="adj1" fmla="val 15574412"/>
              <a:gd name="adj2" fmla="val 794775"/>
            </a:avLst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24"/>
          </a:p>
        </p:txBody>
      </p:sp>
      <p:grpSp>
        <p:nvGrpSpPr>
          <p:cNvPr id="84" name="组合 96"/>
          <p:cNvGrpSpPr/>
          <p:nvPr/>
        </p:nvGrpSpPr>
        <p:grpSpPr>
          <a:xfrm>
            <a:off x="6461755" y="2544459"/>
            <a:ext cx="2072611" cy="2591397"/>
            <a:chOff x="4456420" y="2977957"/>
            <a:chExt cx="2448272" cy="3061088"/>
          </a:xfrm>
        </p:grpSpPr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223" b="95801" l="1099" r="9780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420" y="2977957"/>
              <a:ext cx="2448272" cy="3061088"/>
            </a:xfrm>
            <a:prstGeom prst="rect">
              <a:avLst/>
            </a:prstGeom>
          </p:spPr>
        </p:pic>
        <p:sp>
          <p:nvSpPr>
            <p:cNvPr id="86" name="文本框 24"/>
            <p:cNvSpPr txBox="1"/>
            <p:nvPr/>
          </p:nvSpPr>
          <p:spPr>
            <a:xfrm>
              <a:off x="5104492" y="3878606"/>
              <a:ext cx="1152128" cy="47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254"/>
                </a:spcBef>
                <a:spcAft>
                  <a:spcPts val="508"/>
                </a:spcAft>
              </a:pPr>
              <a:r>
                <a:rPr lang="zh-CN" altLang="en-US" sz="2032" dirty="0" smtClean="0">
                  <a:solidFill>
                    <a:srgbClr val="328903"/>
                  </a:solidFill>
                  <a:latin typeface="微软雅黑" pitchFamily="34" charset="-122"/>
                  <a:ea typeface="微软雅黑" pitchFamily="34" charset="-122"/>
                </a:rPr>
                <a:t>油站</a:t>
              </a:r>
              <a:endParaRPr lang="zh-CN" altLang="en-US" sz="2032" dirty="0">
                <a:solidFill>
                  <a:srgbClr val="32890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7" name="矩形标注 86"/>
          <p:cNvSpPr/>
          <p:nvPr/>
        </p:nvSpPr>
        <p:spPr>
          <a:xfrm rot="21067075">
            <a:off x="5264093" y="3207743"/>
            <a:ext cx="1904858" cy="426714"/>
          </a:xfrm>
          <a:prstGeom prst="wedgeRectCallout">
            <a:avLst>
              <a:gd name="adj1" fmla="val 36357"/>
              <a:gd name="adj2" fmla="val 10218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93" b="1" dirty="0">
                <a:latin typeface="微软雅黑" pitchFamily="34" charset="-122"/>
                <a:ea typeface="微软雅黑" pitchFamily="34" charset="-122"/>
              </a:rPr>
              <a:t>傻</a:t>
            </a:r>
            <a:r>
              <a:rPr lang="en-US" altLang="zh-CN" sz="1693" b="1" dirty="0">
                <a:latin typeface="微软雅黑" pitchFamily="34" charset="-122"/>
                <a:ea typeface="微软雅黑" pitchFamily="34" charset="-122"/>
              </a:rPr>
              <a:t>×</a:t>
            </a:r>
            <a:r>
              <a:rPr lang="zh-CN" altLang="en-US" sz="1693" b="1" dirty="0">
                <a:latin typeface="微软雅黑" pitchFamily="34" charset="-122"/>
                <a:ea typeface="微软雅黑" pitchFamily="34" charset="-122"/>
              </a:rPr>
              <a:t>！小嗓门！</a:t>
            </a:r>
          </a:p>
        </p:txBody>
      </p:sp>
      <p:sp>
        <p:nvSpPr>
          <p:cNvPr id="88" name="矩形标注 87"/>
          <p:cNvSpPr/>
          <p:nvPr/>
        </p:nvSpPr>
        <p:spPr>
          <a:xfrm rot="21067075">
            <a:off x="5264094" y="3207744"/>
            <a:ext cx="1904858" cy="426714"/>
          </a:xfrm>
          <a:prstGeom prst="wedgeRectCallout">
            <a:avLst>
              <a:gd name="adj1" fmla="val 36357"/>
              <a:gd name="adj2" fmla="val 10218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93" b="1" dirty="0">
                <a:latin typeface="微软雅黑" pitchFamily="34" charset="-122"/>
                <a:ea typeface="微软雅黑" pitchFamily="34" charset="-122"/>
              </a:rPr>
              <a:t>看我“狮吼功”！</a:t>
            </a:r>
          </a:p>
        </p:txBody>
      </p:sp>
      <p:sp>
        <p:nvSpPr>
          <p:cNvPr id="89" name="矩形标注 88"/>
          <p:cNvSpPr/>
          <p:nvPr/>
        </p:nvSpPr>
        <p:spPr>
          <a:xfrm rot="21067075">
            <a:off x="5216794" y="3031874"/>
            <a:ext cx="1938499" cy="606257"/>
          </a:xfrm>
          <a:prstGeom prst="wedgeRectCallout">
            <a:avLst>
              <a:gd name="adj1" fmla="val 36357"/>
              <a:gd name="adj2" fmla="val 10218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93" b="1" dirty="0">
                <a:latin typeface="微软雅黑" pitchFamily="34" charset="-122"/>
                <a:ea typeface="微软雅黑" pitchFamily="34" charset="-122"/>
              </a:rPr>
              <a:t>快来领最好吃的牛肉面的优惠券咯！</a:t>
            </a:r>
          </a:p>
        </p:txBody>
      </p:sp>
      <p:sp>
        <p:nvSpPr>
          <p:cNvPr id="90" name="椭圆 89"/>
          <p:cNvSpPr/>
          <p:nvPr/>
        </p:nvSpPr>
        <p:spPr>
          <a:xfrm>
            <a:off x="7010387" y="2819408"/>
            <a:ext cx="1097265" cy="10972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4" dirty="0">
              <a:solidFill>
                <a:schemeClr val="bg1"/>
              </a:solidFill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6400796" y="2270776"/>
            <a:ext cx="2309350" cy="23100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4" dirty="0">
              <a:solidFill>
                <a:schemeClr val="bg1"/>
              </a:solidFill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5730245" y="1539266"/>
            <a:ext cx="3657143" cy="36571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4" dirty="0">
              <a:solidFill>
                <a:schemeClr val="bg1"/>
              </a:solidFill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5303531" y="1112552"/>
            <a:ext cx="4571429" cy="45714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4" dirty="0">
              <a:solidFill>
                <a:schemeClr val="bg1"/>
              </a:solidFill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7010387" y="2819408"/>
            <a:ext cx="1097265" cy="10972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4" dirty="0">
              <a:solidFill>
                <a:schemeClr val="bg1"/>
              </a:solidFill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400796" y="2270776"/>
            <a:ext cx="2309350" cy="23100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4" dirty="0">
              <a:solidFill>
                <a:schemeClr val="bg1"/>
              </a:solidFill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5730245" y="1539266"/>
            <a:ext cx="3657143" cy="36571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4" dirty="0">
              <a:solidFill>
                <a:schemeClr val="bg1"/>
              </a:solidFill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5303531" y="1112552"/>
            <a:ext cx="4571429" cy="45714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4" dirty="0">
              <a:solidFill>
                <a:schemeClr val="bg1"/>
              </a:solidFill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7010895" y="2819408"/>
            <a:ext cx="1097265" cy="10972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4" dirty="0">
              <a:solidFill>
                <a:schemeClr val="bg1"/>
              </a:solidFill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6401304" y="2270776"/>
            <a:ext cx="2309350" cy="23100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4" dirty="0">
              <a:solidFill>
                <a:schemeClr val="bg1"/>
              </a:solidFill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5730753" y="1539266"/>
            <a:ext cx="3657143" cy="36571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4" dirty="0">
              <a:solidFill>
                <a:schemeClr val="bg1"/>
              </a:solidFill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5304039" y="1112552"/>
            <a:ext cx="4571429" cy="45714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4" dirty="0">
              <a:solidFill>
                <a:schemeClr val="bg1"/>
              </a:solidFill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7010895" y="2819408"/>
            <a:ext cx="1097265" cy="10972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4" dirty="0">
              <a:solidFill>
                <a:schemeClr val="bg1"/>
              </a:solidFill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6401304" y="2270776"/>
            <a:ext cx="2309350" cy="231009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4" dirty="0">
              <a:solidFill>
                <a:schemeClr val="bg1"/>
              </a:solidFill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5730753" y="1539266"/>
            <a:ext cx="3657143" cy="365714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4" dirty="0">
              <a:solidFill>
                <a:schemeClr val="bg1"/>
              </a:solidFill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5304039" y="1112552"/>
            <a:ext cx="4571429" cy="45714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24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582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"/>
                            </p:stCondLst>
                            <p:childTnLst>
                              <p:par>
                                <p:cTn id="5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00"/>
                            </p:stCondLst>
                            <p:childTnLst>
                              <p:par>
                                <p:cTn id="5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6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60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100"/>
                            </p:stCondLst>
                            <p:childTnLst>
                              <p:par>
                                <p:cTn id="8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6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600"/>
                            </p:stCondLst>
                            <p:childTnLst>
                              <p:par>
                                <p:cTn id="9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500"/>
                            </p:stCondLst>
                            <p:childTnLst>
                              <p:par>
                                <p:cTn id="1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00"/>
                            </p:stCondLst>
                            <p:childTnLst>
                              <p:par>
                                <p:cTn id="14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000"/>
                            </p:stCondLst>
                            <p:childTnLst>
                              <p:par>
                                <p:cTn id="149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50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3000"/>
                            </p:stCondLst>
                            <p:childTnLst>
                              <p:par>
                                <p:cTn id="1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500"/>
                            </p:stCondLst>
                            <p:childTnLst>
                              <p:par>
                                <p:cTn id="1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500"/>
                            </p:stCondLst>
                            <p:childTnLst>
                              <p:par>
                                <p:cTn id="16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4000"/>
                            </p:stCondLst>
                            <p:childTnLst>
                              <p:par>
                                <p:cTn id="1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4000"/>
                            </p:stCondLst>
                            <p:childTnLst>
                              <p:par>
                                <p:cTn id="17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4500"/>
                            </p:stCondLst>
                            <p:childTnLst>
                              <p:par>
                                <p:cTn id="1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4500"/>
                            </p:stCondLst>
                            <p:childTnLst>
                              <p:par>
                                <p:cTn id="179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0"/>
                            </p:stCondLst>
                            <p:childTnLst>
                              <p:par>
                                <p:cTn id="1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0"/>
                            </p:stCondLst>
                            <p:childTnLst>
                              <p:par>
                                <p:cTn id="18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500"/>
                            </p:stCondLst>
                            <p:childTnLst>
                              <p:par>
                                <p:cTn id="1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500"/>
                            </p:stCondLst>
                            <p:childTnLst>
                              <p:par>
                                <p:cTn id="191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6000"/>
                            </p:stCondLst>
                            <p:childTnLst>
                              <p:par>
                                <p:cTn id="1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6000"/>
                            </p:stCondLst>
                            <p:childTnLst>
                              <p:par>
                                <p:cTn id="197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6500"/>
                            </p:stCondLst>
                            <p:childTnLst>
                              <p:par>
                                <p:cTn id="20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7000"/>
                            </p:stCondLst>
                            <p:childTnLst>
                              <p:par>
                                <p:cTn id="2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000"/>
                            </p:stCondLst>
                            <p:childTnLst>
                              <p:par>
                                <p:cTn id="209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7500"/>
                            </p:stCondLst>
                            <p:childTnLst>
                              <p:par>
                                <p:cTn id="2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7500"/>
                            </p:stCondLst>
                            <p:childTnLst>
                              <p:par>
                                <p:cTn id="21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4476899" y="1204144"/>
            <a:ext cx="0" cy="39604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7789267" y="1204144"/>
            <a:ext cx="0" cy="39604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524571" y="3220368"/>
            <a:ext cx="9001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977570" y="1761624"/>
            <a:ext cx="20162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6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保险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133029" y="1761624"/>
            <a:ext cx="20162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饭店</a:t>
            </a:r>
            <a:endParaRPr lang="zh-CN" altLang="en-US" sz="6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293322" y="1761624"/>
            <a:ext cx="35730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6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精品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92623" y="3638478"/>
            <a:ext cx="20162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6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维修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133029" y="3638478"/>
            <a:ext cx="20162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6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金融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292076" y="3638478"/>
            <a:ext cx="20162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zh-CN" sz="6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6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8848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86691" y="450273"/>
            <a:ext cx="620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只要我们拥有车主用户的数据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84217" y="2798618"/>
            <a:ext cx="83265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信平台</a:t>
            </a:r>
            <a:endParaRPr lang="en-US" altLang="zh-CN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能为油站创造广泛的</a:t>
            </a:r>
            <a:r>
              <a:rPr lang="zh-CN" altLang="en-US" sz="4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营收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</a:p>
        </p:txBody>
      </p:sp>
    </p:spTree>
    <p:extLst>
      <p:ext uri="{BB962C8B-B14F-4D97-AF65-F5344CB8AC3E}">
        <p14:creationId xmlns:p14="http://schemas.microsoft.com/office/powerpoint/2010/main" val="380557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40603" y="382746"/>
            <a:ext cx="9110794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spc="600" dirty="0" smtClean="0">
                <a:latin typeface="+mn-ea"/>
                <a:ea typeface="+mn-ea"/>
              </a:rPr>
              <a:t>从微信会员平台开始</a:t>
            </a:r>
            <a:endParaRPr lang="zh-CN" altLang="en-US" sz="4000" spc="600" dirty="0"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0" y="2459929"/>
            <a:ext cx="1687430" cy="1444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文本框 5"/>
          <p:cNvSpPr txBox="1"/>
          <p:nvPr/>
        </p:nvSpPr>
        <p:spPr>
          <a:xfrm>
            <a:off x="202305" y="4752108"/>
            <a:ext cx="2341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  <a:ea typeface="+mn-ea"/>
              </a:rPr>
              <a:t>微信广泛用户群</a:t>
            </a:r>
          </a:p>
        </p:txBody>
      </p:sp>
      <p:sp>
        <p:nvSpPr>
          <p:cNvPr id="7" name="十字形 6"/>
          <p:cNvSpPr/>
          <p:nvPr/>
        </p:nvSpPr>
        <p:spPr>
          <a:xfrm>
            <a:off x="2967699" y="2657524"/>
            <a:ext cx="1182733" cy="1182733"/>
          </a:xfrm>
          <a:prstGeom prst="plus">
            <a:avLst>
              <a:gd name="adj" fmla="val 390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5" b="5476"/>
          <a:stretch/>
        </p:blipFill>
        <p:spPr>
          <a:xfrm>
            <a:off x="4671838" y="2209801"/>
            <a:ext cx="1659948" cy="242454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50432" y="4752108"/>
            <a:ext cx="2701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+mn-ea"/>
                <a:ea typeface="+mn-ea"/>
              </a:rPr>
              <a:t>用户习惯已经养成</a:t>
            </a:r>
          </a:p>
        </p:txBody>
      </p:sp>
      <p:sp>
        <p:nvSpPr>
          <p:cNvPr id="10" name="十字形 9"/>
          <p:cNvSpPr/>
          <p:nvPr/>
        </p:nvSpPr>
        <p:spPr>
          <a:xfrm>
            <a:off x="6583029" y="2657523"/>
            <a:ext cx="1182733" cy="1182733"/>
          </a:xfrm>
          <a:prstGeom prst="plus">
            <a:avLst>
              <a:gd name="adj" fmla="val 390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" name="Picture 4" descr="http://i8.hexunimg.cn/2015-03-19/17418904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t="30148" r="9956" b="25510"/>
          <a:stretch/>
        </p:blipFill>
        <p:spPr bwMode="auto">
          <a:xfrm>
            <a:off x="8202034" y="2354358"/>
            <a:ext cx="3796147" cy="16556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2" name="文本框 11"/>
          <p:cNvSpPr txBox="1"/>
          <p:nvPr/>
        </p:nvSpPr>
        <p:spPr>
          <a:xfrm>
            <a:off x="8749289" y="4752107"/>
            <a:ext cx="2957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+mn-ea"/>
                <a:ea typeface="+mn-ea"/>
              </a:rPr>
              <a:t>连接用户的重要渠道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373014" y="5799826"/>
            <a:ext cx="9110794" cy="70788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4000" spc="600" dirty="0" smtClean="0">
                <a:latin typeface="+mn-ea"/>
                <a:ea typeface="+mn-ea"/>
              </a:rPr>
              <a:t>把车主变成用户</a:t>
            </a:r>
            <a:endParaRPr lang="zh-CN" altLang="en-US" sz="4000" spc="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4203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26473" y="519546"/>
            <a:ext cx="613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多元化广泛经营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5" b="13763"/>
          <a:stretch/>
        </p:blipFill>
        <p:spPr>
          <a:xfrm>
            <a:off x="783214" y="1752599"/>
            <a:ext cx="3199101" cy="423256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01057" y="2276091"/>
            <a:ext cx="6172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一个栗子：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便利店不仅仅是便利店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能够变成一个属于油站的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移动电商销售平台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成为一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，不断开展多元经营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5526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61" y="1877273"/>
            <a:ext cx="5797442" cy="3120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526473" y="519546"/>
            <a:ext cx="6130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更多的促销玩法</a:t>
            </a:r>
            <a:endPara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14605" y="2251742"/>
            <a:ext cx="4746171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800" dirty="0" smtClean="0">
                <a:solidFill>
                  <a:srgbClr val="C00000"/>
                </a:solidFill>
                <a:latin typeface="+mn-ea"/>
                <a:ea typeface="+mn-ea"/>
              </a:rPr>
              <a:t>秒杀</a:t>
            </a:r>
            <a:r>
              <a:rPr lang="zh-CN" altLang="en-US" sz="2800" dirty="0" smtClean="0">
                <a:latin typeface="+mn-ea"/>
                <a:ea typeface="+mn-ea"/>
              </a:rPr>
              <a:t>、</a:t>
            </a:r>
            <a:r>
              <a:rPr lang="zh-CN" altLang="en-US" sz="2800" dirty="0" smtClean="0">
                <a:solidFill>
                  <a:srgbClr val="C00000"/>
                </a:solidFill>
                <a:latin typeface="+mn-ea"/>
                <a:ea typeface="+mn-ea"/>
              </a:rPr>
              <a:t>团购</a:t>
            </a:r>
            <a:r>
              <a:rPr lang="zh-CN" altLang="en-US" sz="2800" dirty="0" smtClean="0">
                <a:latin typeface="+mn-ea"/>
                <a:ea typeface="+mn-ea"/>
              </a:rPr>
              <a:t>等等的优惠促销</a:t>
            </a:r>
            <a:endParaRPr lang="en-US" altLang="zh-CN" sz="28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800" dirty="0" smtClean="0">
                <a:latin typeface="+mn-ea"/>
                <a:ea typeface="+mn-ea"/>
              </a:rPr>
              <a:t>结合移动商城形成互动性的产品销售模型</a:t>
            </a:r>
            <a:endParaRPr lang="zh-CN" altLang="en-US" sz="28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988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7" descr="http://upload.chinaz.com/2015/0923/14429898671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矩形 13"/>
          <p:cNvSpPr>
            <a:spLocks noChangeArrowheads="1"/>
          </p:cNvSpPr>
          <p:nvPr/>
        </p:nvSpPr>
        <p:spPr bwMode="auto">
          <a:xfrm>
            <a:off x="1102785" y="740833"/>
            <a:ext cx="7488767" cy="378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8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 </a:t>
            </a:r>
            <a:endParaRPr lang="en-US" altLang="zh-CN" sz="8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 b="1">
                <a:latin typeface="微软雅黑" panose="020B0503020204020204" pitchFamily="34" charset="-122"/>
                <a:ea typeface="微软雅黑" panose="020B0503020204020204" pitchFamily="34" charset="-122"/>
              </a:rPr>
              <a:t>是你了解客户最有效的途径</a:t>
            </a:r>
            <a:endParaRPr lang="en-US" altLang="zh-CN" sz="2667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 b="1">
                <a:latin typeface="微软雅黑" panose="020B0503020204020204" pitchFamily="34" charset="-122"/>
                <a:ea typeface="微软雅黑" panose="020B0503020204020204" pitchFamily="34" charset="-122"/>
              </a:rPr>
              <a:t>是你经营决策最可靠的依据</a:t>
            </a:r>
            <a:endParaRPr lang="en-US" altLang="zh-CN" sz="2667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 b="1">
                <a:latin typeface="微软雅黑" panose="020B0503020204020204" pitchFamily="34" charset="-122"/>
                <a:ea typeface="微软雅黑" panose="020B0503020204020204" pitchFamily="34" charset="-122"/>
              </a:rPr>
              <a:t>是一座永远取之不尽的</a:t>
            </a:r>
            <a:r>
              <a:rPr lang="en-US" altLang="zh-CN" sz="2667" b="1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667" b="1">
                <a:latin typeface="微软雅黑" panose="020B0503020204020204" pitchFamily="34" charset="-122"/>
                <a:ea typeface="微软雅黑" panose="020B0503020204020204" pitchFamily="34" charset="-122"/>
              </a:rPr>
              <a:t>财富金矿</a:t>
            </a:r>
            <a:r>
              <a:rPr lang="en-US" altLang="zh-CN" sz="2667" b="1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2602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矩形 13"/>
          <p:cNvSpPr>
            <a:spLocks noChangeArrowheads="1"/>
          </p:cNvSpPr>
          <p:nvPr/>
        </p:nvSpPr>
        <p:spPr bwMode="auto">
          <a:xfrm>
            <a:off x="1583267" y="645585"/>
            <a:ext cx="9984317" cy="3959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5333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对加油动态</a:t>
            </a:r>
            <a:r>
              <a:rPr lang="zh-CN" altLang="en-US" sz="5333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数据的分析与应用 </a:t>
            </a:r>
            <a:endParaRPr lang="en-US" altLang="zh-CN" sz="5333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zh-CN" altLang="en-US" sz="26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加油客户的价值不断</a:t>
            </a:r>
            <a:r>
              <a:rPr lang="en-US" altLang="zh-CN" sz="26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6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升值</a:t>
            </a:r>
            <a:r>
              <a:rPr lang="en-US" altLang="zh-CN" sz="26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让你身边的</a:t>
            </a:r>
            <a:r>
              <a:rPr lang="en-US" altLang="zh-CN" sz="26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6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财富金矿</a:t>
            </a:r>
            <a:r>
              <a:rPr lang="en-US" altLang="zh-CN" sz="26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6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不再白白流失</a:t>
            </a:r>
            <a:endParaRPr lang="en-US" altLang="zh-CN" sz="26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37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37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加油站综合竞争力的全面提升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26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>
            <a:off x="0" y="5831417"/>
            <a:ext cx="121920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流程图: 可选过程 3"/>
          <p:cNvSpPr/>
          <p:nvPr/>
        </p:nvSpPr>
        <p:spPr>
          <a:xfrm>
            <a:off x="1775885" y="5350933"/>
            <a:ext cx="958849" cy="958851"/>
          </a:xfrm>
          <a:prstGeom prst="flowChartAlternateProcess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数据</a:t>
            </a:r>
          </a:p>
        </p:txBody>
      </p:sp>
      <p:sp>
        <p:nvSpPr>
          <p:cNvPr id="6" name="流程图: 可选过程 5"/>
          <p:cNvSpPr/>
          <p:nvPr/>
        </p:nvSpPr>
        <p:spPr>
          <a:xfrm>
            <a:off x="3312585" y="5350933"/>
            <a:ext cx="958849" cy="958851"/>
          </a:xfrm>
          <a:prstGeom prst="flowChartAlternateProcess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分析</a:t>
            </a:r>
          </a:p>
        </p:txBody>
      </p:sp>
      <p:sp>
        <p:nvSpPr>
          <p:cNvPr id="7" name="流程图: 可选过程 6"/>
          <p:cNvSpPr/>
          <p:nvPr/>
        </p:nvSpPr>
        <p:spPr>
          <a:xfrm>
            <a:off x="4849285" y="5350933"/>
            <a:ext cx="958849" cy="958851"/>
          </a:xfrm>
          <a:prstGeom prst="flowChartAlternateProcess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决策</a:t>
            </a:r>
          </a:p>
        </p:txBody>
      </p:sp>
      <p:sp>
        <p:nvSpPr>
          <p:cNvPr id="8" name="流程图: 可选过程 7"/>
          <p:cNvSpPr/>
          <p:nvPr/>
        </p:nvSpPr>
        <p:spPr>
          <a:xfrm>
            <a:off x="6383867" y="5350933"/>
            <a:ext cx="960967" cy="958851"/>
          </a:xfrm>
          <a:prstGeom prst="flowChartAlternateProcess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执行</a:t>
            </a:r>
          </a:p>
        </p:txBody>
      </p:sp>
      <p:sp>
        <p:nvSpPr>
          <p:cNvPr id="9" name="流程图: 可选过程 8"/>
          <p:cNvSpPr/>
          <p:nvPr/>
        </p:nvSpPr>
        <p:spPr>
          <a:xfrm>
            <a:off x="7920567" y="5350933"/>
            <a:ext cx="958851" cy="958851"/>
          </a:xfrm>
          <a:prstGeom prst="flowChartAlternateProcess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优化</a:t>
            </a:r>
          </a:p>
        </p:txBody>
      </p:sp>
      <p:sp>
        <p:nvSpPr>
          <p:cNvPr id="10" name="流程图: 可选过程 9"/>
          <p:cNvSpPr/>
          <p:nvPr/>
        </p:nvSpPr>
        <p:spPr>
          <a:xfrm>
            <a:off x="9457267" y="5350933"/>
            <a:ext cx="958851" cy="958851"/>
          </a:xfrm>
          <a:prstGeom prst="flowChartAlternateProcess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提升</a:t>
            </a:r>
          </a:p>
        </p:txBody>
      </p:sp>
    </p:spTree>
    <p:extLst>
      <p:ext uri="{BB962C8B-B14F-4D97-AF65-F5344CB8AC3E}">
        <p14:creationId xmlns:p14="http://schemas.microsoft.com/office/powerpoint/2010/main" val="93825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3"/>
          <p:cNvSpPr>
            <a:spLocks noChangeArrowheads="1"/>
          </p:cNvSpPr>
          <p:nvPr/>
        </p:nvSpPr>
        <p:spPr bwMode="auto">
          <a:xfrm>
            <a:off x="1102785" y="548218"/>
            <a:ext cx="10274300" cy="4648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进场次数（客流量）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0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0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●进场次数日、周、月曲线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了解日、周、月客流量波峰、波谷，合理安排服务班组，及会员促销活动时段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掌握客流量规律数值，设置合理的客流量预警值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0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●进场次数异常预警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实时掌控客流量异动，及时应对，减少销量影响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71" name="组合 10"/>
          <p:cNvGrpSpPr>
            <a:grpSpLocks/>
          </p:cNvGrpSpPr>
          <p:nvPr/>
        </p:nvGrpSpPr>
        <p:grpSpPr bwMode="auto">
          <a:xfrm>
            <a:off x="6320367" y="3524251"/>
            <a:ext cx="4768851" cy="1113367"/>
            <a:chOff x="3419872" y="3422712"/>
            <a:chExt cx="4680520" cy="1093254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3563217" y="3435183"/>
              <a:ext cx="0" cy="10807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3419872" y="4443220"/>
              <a:ext cx="46805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任意多边形 9"/>
            <p:cNvSpPr/>
            <p:nvPr/>
          </p:nvSpPr>
          <p:spPr>
            <a:xfrm>
              <a:off x="3648393" y="3422712"/>
              <a:ext cx="4308654" cy="970626"/>
            </a:xfrm>
            <a:custGeom>
              <a:avLst/>
              <a:gdLst>
                <a:gd name="connsiteX0" fmla="*/ 0 w 6427304"/>
                <a:gd name="connsiteY0" fmla="*/ 881270 h 969617"/>
                <a:gd name="connsiteX1" fmla="*/ 2047461 w 6427304"/>
                <a:gd name="connsiteY1" fmla="*/ 6626 h 969617"/>
                <a:gd name="connsiteX2" fmla="*/ 4333461 w 6427304"/>
                <a:gd name="connsiteY2" fmla="*/ 921026 h 969617"/>
                <a:gd name="connsiteX3" fmla="*/ 5446644 w 6427304"/>
                <a:gd name="connsiteY3" fmla="*/ 298174 h 969617"/>
                <a:gd name="connsiteX4" fmla="*/ 6427304 w 6427304"/>
                <a:gd name="connsiteY4" fmla="*/ 874644 h 969617"/>
                <a:gd name="connsiteX5" fmla="*/ 6427304 w 6427304"/>
                <a:gd name="connsiteY5" fmla="*/ 874644 h 969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27304" h="969617">
                  <a:moveTo>
                    <a:pt x="0" y="881270"/>
                  </a:moveTo>
                  <a:cubicBezTo>
                    <a:pt x="662609" y="440635"/>
                    <a:pt x="1325218" y="0"/>
                    <a:pt x="2047461" y="6626"/>
                  </a:cubicBezTo>
                  <a:cubicBezTo>
                    <a:pt x="2769704" y="13252"/>
                    <a:pt x="3766931" y="872435"/>
                    <a:pt x="4333461" y="921026"/>
                  </a:cubicBezTo>
                  <a:cubicBezTo>
                    <a:pt x="4899991" y="969617"/>
                    <a:pt x="5097670" y="305904"/>
                    <a:pt x="5446644" y="298174"/>
                  </a:cubicBezTo>
                  <a:cubicBezTo>
                    <a:pt x="5795618" y="290444"/>
                    <a:pt x="6427304" y="874644"/>
                    <a:pt x="6427304" y="874644"/>
                  </a:cubicBezTo>
                  <a:lnTo>
                    <a:pt x="6427304" y="874644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2675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13"/>
          <p:cNvSpPr>
            <a:spLocks noChangeArrowheads="1"/>
          </p:cNvSpPr>
          <p:nvPr/>
        </p:nvSpPr>
        <p:spPr bwMode="auto">
          <a:xfrm>
            <a:off x="1102785" y="548217"/>
            <a:ext cx="10274300" cy="477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销售额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0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●各油品销售额占比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确定加油站主要目标客户群体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及时制定政策，引导客户增加高利润油品消费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0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●</a:t>
            </a:r>
            <a:r>
              <a:rPr lang="en-US" altLang="zh-CN" sz="2667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元定额加油占比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判断客户信任度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评估可促销客户规模及销量提升潜力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制定相应的促销政策，降低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元加油率，提升客户信任度和销量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5" name="Picture 4" descr="http://images.cnblogs.com/cnblogs_com/CareySon/WindowsLiveWriter/jQueryGoogleChartsgooglechartapijquery_9EED/chart5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733" y="1989667"/>
            <a:ext cx="381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307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矩形 13"/>
          <p:cNvSpPr>
            <a:spLocks noChangeArrowheads="1"/>
          </p:cNvSpPr>
          <p:nvPr/>
        </p:nvSpPr>
        <p:spPr bwMode="auto">
          <a:xfrm>
            <a:off x="1102785" y="548217"/>
            <a:ext cx="10274300" cy="477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销售额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0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●非油商品销售额占比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判断客户信任度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判断非油商品与服务的设置合理性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及时调整政策或产品，提升非油商品销售额比例</a:t>
            </a:r>
            <a:endParaRPr lang="en-US" altLang="zh-CN" sz="10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0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●各类非油商品销售额占比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评估各类非油商品及服务的客户认可度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及时调整产品组合，提升非油商品销售规模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9" name="Picture 4" descr="http://images.cnblogs.com/cnblogs_com/CareySon/WindowsLiveWriter/jQueryGoogleChartsgooglechartapijquery_9EED/chart5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733" y="1989667"/>
            <a:ext cx="381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144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13"/>
          <p:cNvSpPr>
            <a:spLocks noChangeArrowheads="1"/>
          </p:cNvSpPr>
          <p:nvPr/>
        </p:nvSpPr>
        <p:spPr bwMode="auto">
          <a:xfrm>
            <a:off x="1102785" y="548217"/>
            <a:ext cx="10274300" cy="477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会员占比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0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●会员数量占比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评估客户粘度（会员占比越高，客户粘度越大）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及时调整会员推广政策，提升会员客户比例</a:t>
            </a:r>
            <a:endParaRPr lang="en-US" altLang="zh-CN" sz="10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0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●会员消费金额占比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评估客户粘度（会员占比越高，客户粘度越大）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与会员数量占比进行比对，评估会员群体消费能力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（与会员数量占比数据出现较大差异时，及时调整会员推广策略）</a:t>
            </a:r>
          </a:p>
        </p:txBody>
      </p:sp>
      <p:pic>
        <p:nvPicPr>
          <p:cNvPr id="10243" name="Picture 4" descr="http://images.cnblogs.com/cnblogs_com/CareySon/WindowsLiveWriter/jQueryGoogleChartsgooglechartapijquery_9EED/chart5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733" y="1989667"/>
            <a:ext cx="3810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7153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矩形 13"/>
          <p:cNvSpPr>
            <a:spLocks noChangeArrowheads="1"/>
          </p:cNvSpPr>
          <p:nvPr/>
        </p:nvSpPr>
        <p:spPr bwMode="auto">
          <a:xfrm>
            <a:off x="1102785" y="548218"/>
            <a:ext cx="10274300" cy="563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会员贡献值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0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●会员季度消费金额排名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（注册时间满三个月的会员）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●会员贡献值分类及各类会员数占比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以会员年度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季度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月度累计消费金额为标准，将会员分为三类：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高贡献值会员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中贡献值会员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低贡献值会员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————————————————————————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准确掌握各类会员消费能力分布及数量变动趋势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锁定高贡献值会员，稳定高贡献值会员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促进中、低贡献值会员向高贡献值会员的转化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7" name="Picture 2" descr="http://p4.qhimg.com/dmsmty/350_200_/t01bb53271139e678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00" y="1989667"/>
            <a:ext cx="4445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7594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pixabay.com/static/uploads/photo/2013/07/18/10/56/smiley-163510_640.jpg?attach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734" y="1701800"/>
            <a:ext cx="4544484" cy="340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矩形 13"/>
          <p:cNvSpPr>
            <a:spLocks noChangeArrowheads="1"/>
          </p:cNvSpPr>
          <p:nvPr/>
        </p:nvSpPr>
        <p:spPr bwMode="auto">
          <a:xfrm>
            <a:off x="1102785" y="548218"/>
            <a:ext cx="10274300" cy="563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会员活跃度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0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●会员月进场次数排名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（注册时间满三个月的会员）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●会员月活跃度分类及各类会员数占比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按照会员月累计进场次数，将会员分为三类：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高活跃度会员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中活跃度会员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低活跃度会员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————————————————————————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准确掌握各类会员的活跃度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锁定高活跃度会员，稳定高活跃度会员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促进中、低活跃度会员向高活跃度会员的转化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5024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>
            <a:off x="2865165" y="3733796"/>
            <a:ext cx="8612645" cy="240126"/>
          </a:xfrm>
          <a:custGeom>
            <a:avLst/>
            <a:gdLst>
              <a:gd name="connsiteX0" fmla="*/ 43849 w 10173687"/>
              <a:gd name="connsiteY0" fmla="*/ 169349 h 283649"/>
              <a:gd name="connsiteX1" fmla="*/ 672499 w 10173687"/>
              <a:gd name="connsiteY1" fmla="*/ 197924 h 283649"/>
              <a:gd name="connsiteX2" fmla="*/ 815374 w 10173687"/>
              <a:gd name="connsiteY2" fmla="*/ 212212 h 283649"/>
              <a:gd name="connsiteX3" fmla="*/ 1072549 w 10173687"/>
              <a:gd name="connsiteY3" fmla="*/ 226499 h 283649"/>
              <a:gd name="connsiteX4" fmla="*/ 1358299 w 10173687"/>
              <a:gd name="connsiteY4" fmla="*/ 255074 h 283649"/>
              <a:gd name="connsiteX5" fmla="*/ 1501174 w 10173687"/>
              <a:gd name="connsiteY5" fmla="*/ 269362 h 283649"/>
              <a:gd name="connsiteX6" fmla="*/ 1786924 w 10173687"/>
              <a:gd name="connsiteY6" fmla="*/ 283649 h 283649"/>
              <a:gd name="connsiteX7" fmla="*/ 3229962 w 10173687"/>
              <a:gd name="connsiteY7" fmla="*/ 269362 h 283649"/>
              <a:gd name="connsiteX8" fmla="*/ 3730024 w 10173687"/>
              <a:gd name="connsiteY8" fmla="*/ 212212 h 283649"/>
              <a:gd name="connsiteX9" fmla="*/ 4058637 w 10173687"/>
              <a:gd name="connsiteY9" fmla="*/ 197924 h 283649"/>
              <a:gd name="connsiteX10" fmla="*/ 4287237 w 10173687"/>
              <a:gd name="connsiteY10" fmla="*/ 155062 h 283649"/>
              <a:gd name="connsiteX11" fmla="*/ 4472974 w 10173687"/>
              <a:gd name="connsiteY11" fmla="*/ 126487 h 283649"/>
              <a:gd name="connsiteX12" fmla="*/ 4630137 w 10173687"/>
              <a:gd name="connsiteY12" fmla="*/ 97912 h 283649"/>
              <a:gd name="connsiteX13" fmla="*/ 4944462 w 10173687"/>
              <a:gd name="connsiteY13" fmla="*/ 83624 h 283649"/>
              <a:gd name="connsiteX14" fmla="*/ 5130199 w 10173687"/>
              <a:gd name="connsiteY14" fmla="*/ 69337 h 283649"/>
              <a:gd name="connsiteX15" fmla="*/ 5501674 w 10173687"/>
              <a:gd name="connsiteY15" fmla="*/ 55049 h 283649"/>
              <a:gd name="connsiteX16" fmla="*/ 7187599 w 10173687"/>
              <a:gd name="connsiteY16" fmla="*/ 26474 h 283649"/>
              <a:gd name="connsiteX17" fmla="*/ 10173687 w 10173687"/>
              <a:gd name="connsiteY17" fmla="*/ 26474 h 28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173687" h="283649">
                <a:moveTo>
                  <a:pt x="43849" y="169349"/>
                </a:moveTo>
                <a:cubicBezTo>
                  <a:pt x="371619" y="205769"/>
                  <a:pt x="0" y="168035"/>
                  <a:pt x="672499" y="197924"/>
                </a:cubicBezTo>
                <a:cubicBezTo>
                  <a:pt x="720314" y="200049"/>
                  <a:pt x="767633" y="208802"/>
                  <a:pt x="815374" y="212212"/>
                </a:cubicBezTo>
                <a:cubicBezTo>
                  <a:pt x="901013" y="218329"/>
                  <a:pt x="986824" y="221737"/>
                  <a:pt x="1072549" y="226499"/>
                </a:cubicBezTo>
                <a:cubicBezTo>
                  <a:pt x="1298184" y="251570"/>
                  <a:pt x="1103585" y="230815"/>
                  <a:pt x="1358299" y="255074"/>
                </a:cubicBezTo>
                <a:cubicBezTo>
                  <a:pt x="1405946" y="259612"/>
                  <a:pt x="1453417" y="266178"/>
                  <a:pt x="1501174" y="269362"/>
                </a:cubicBezTo>
                <a:cubicBezTo>
                  <a:pt x="1596332" y="275706"/>
                  <a:pt x="1691674" y="278887"/>
                  <a:pt x="1786924" y="283649"/>
                </a:cubicBezTo>
                <a:lnTo>
                  <a:pt x="3229962" y="269362"/>
                </a:lnTo>
                <a:cubicBezTo>
                  <a:pt x="3397621" y="263198"/>
                  <a:pt x="3562410" y="219500"/>
                  <a:pt x="3730024" y="212212"/>
                </a:cubicBezTo>
                <a:lnTo>
                  <a:pt x="4058637" y="197924"/>
                </a:lnTo>
                <a:lnTo>
                  <a:pt x="4287237" y="155062"/>
                </a:lnTo>
                <a:cubicBezTo>
                  <a:pt x="4359947" y="141842"/>
                  <a:pt x="4398028" y="137193"/>
                  <a:pt x="4472974" y="126487"/>
                </a:cubicBezTo>
                <a:cubicBezTo>
                  <a:pt x="4541175" y="103753"/>
                  <a:pt x="4529162" y="104644"/>
                  <a:pt x="4630137" y="97912"/>
                </a:cubicBezTo>
                <a:cubicBezTo>
                  <a:pt x="4734788" y="90935"/>
                  <a:pt x="4839750" y="89608"/>
                  <a:pt x="4944462" y="83624"/>
                </a:cubicBezTo>
                <a:cubicBezTo>
                  <a:pt x="5006456" y="80081"/>
                  <a:pt x="5068185" y="72517"/>
                  <a:pt x="5130199" y="69337"/>
                </a:cubicBezTo>
                <a:cubicBezTo>
                  <a:pt x="5253953" y="62991"/>
                  <a:pt x="5377849" y="59812"/>
                  <a:pt x="5501674" y="55049"/>
                </a:cubicBezTo>
                <a:cubicBezTo>
                  <a:pt x="6162284" y="0"/>
                  <a:pt x="5738526" y="31074"/>
                  <a:pt x="7187599" y="26474"/>
                </a:cubicBezTo>
                <a:lnTo>
                  <a:pt x="10173687" y="26474"/>
                </a:lnTo>
              </a:path>
            </a:pathLst>
          </a:cu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24"/>
          </a:p>
        </p:txBody>
      </p:sp>
      <p:sp>
        <p:nvSpPr>
          <p:cNvPr id="19" name="任意多边形 18"/>
          <p:cNvSpPr/>
          <p:nvPr/>
        </p:nvSpPr>
        <p:spPr>
          <a:xfrm>
            <a:off x="2926125" y="3124204"/>
            <a:ext cx="8527142" cy="302381"/>
          </a:xfrm>
          <a:custGeom>
            <a:avLst/>
            <a:gdLst>
              <a:gd name="connsiteX0" fmla="*/ 0 w 10072687"/>
              <a:gd name="connsiteY0" fmla="*/ 214313 h 357188"/>
              <a:gd name="connsiteX1" fmla="*/ 2471737 w 10072687"/>
              <a:gd name="connsiteY1" fmla="*/ 228600 h 357188"/>
              <a:gd name="connsiteX2" fmla="*/ 3243262 w 10072687"/>
              <a:gd name="connsiteY2" fmla="*/ 214313 h 357188"/>
              <a:gd name="connsiteX3" fmla="*/ 3386137 w 10072687"/>
              <a:gd name="connsiteY3" fmla="*/ 185738 h 357188"/>
              <a:gd name="connsiteX4" fmla="*/ 3714750 w 10072687"/>
              <a:gd name="connsiteY4" fmla="*/ 128588 h 357188"/>
              <a:gd name="connsiteX5" fmla="*/ 4186237 w 10072687"/>
              <a:gd name="connsiteY5" fmla="*/ 71438 h 357188"/>
              <a:gd name="connsiteX6" fmla="*/ 5086350 w 10072687"/>
              <a:gd name="connsiteY6" fmla="*/ 100013 h 357188"/>
              <a:gd name="connsiteX7" fmla="*/ 5257800 w 10072687"/>
              <a:gd name="connsiteY7" fmla="*/ 128588 h 357188"/>
              <a:gd name="connsiteX8" fmla="*/ 5729287 w 10072687"/>
              <a:gd name="connsiteY8" fmla="*/ 142875 h 357188"/>
              <a:gd name="connsiteX9" fmla="*/ 5972175 w 10072687"/>
              <a:gd name="connsiteY9" fmla="*/ 185738 h 357188"/>
              <a:gd name="connsiteX10" fmla="*/ 6315075 w 10072687"/>
              <a:gd name="connsiteY10" fmla="*/ 257175 h 357188"/>
              <a:gd name="connsiteX11" fmla="*/ 6472237 w 10072687"/>
              <a:gd name="connsiteY11" fmla="*/ 271463 h 357188"/>
              <a:gd name="connsiteX12" fmla="*/ 6586537 w 10072687"/>
              <a:gd name="connsiteY12" fmla="*/ 285750 h 357188"/>
              <a:gd name="connsiteX13" fmla="*/ 7043737 w 10072687"/>
              <a:gd name="connsiteY13" fmla="*/ 300038 h 357188"/>
              <a:gd name="connsiteX14" fmla="*/ 7458075 w 10072687"/>
              <a:gd name="connsiteY14" fmla="*/ 357188 h 357188"/>
              <a:gd name="connsiteX15" fmla="*/ 7729537 w 10072687"/>
              <a:gd name="connsiteY15" fmla="*/ 314325 h 357188"/>
              <a:gd name="connsiteX16" fmla="*/ 7843837 w 10072687"/>
              <a:gd name="connsiteY16" fmla="*/ 285750 h 357188"/>
              <a:gd name="connsiteX17" fmla="*/ 7958137 w 10072687"/>
              <a:gd name="connsiteY17" fmla="*/ 257175 h 357188"/>
              <a:gd name="connsiteX18" fmla="*/ 8086725 w 10072687"/>
              <a:gd name="connsiteY18" fmla="*/ 242888 h 357188"/>
              <a:gd name="connsiteX19" fmla="*/ 8786812 w 10072687"/>
              <a:gd name="connsiteY19" fmla="*/ 228600 h 357188"/>
              <a:gd name="connsiteX20" fmla="*/ 8843962 w 10072687"/>
              <a:gd name="connsiteY20" fmla="*/ 214313 h 357188"/>
              <a:gd name="connsiteX21" fmla="*/ 9001125 w 10072687"/>
              <a:gd name="connsiteY21" fmla="*/ 171450 h 357188"/>
              <a:gd name="connsiteX22" fmla="*/ 9229725 w 10072687"/>
              <a:gd name="connsiteY22" fmla="*/ 128588 h 357188"/>
              <a:gd name="connsiteX23" fmla="*/ 9415462 w 10072687"/>
              <a:gd name="connsiteY23" fmla="*/ 28575 h 357188"/>
              <a:gd name="connsiteX24" fmla="*/ 9458325 w 10072687"/>
              <a:gd name="connsiteY24" fmla="*/ 14288 h 357188"/>
              <a:gd name="connsiteX25" fmla="*/ 9544050 w 10072687"/>
              <a:gd name="connsiteY25" fmla="*/ 0 h 357188"/>
              <a:gd name="connsiteX26" fmla="*/ 9858375 w 10072687"/>
              <a:gd name="connsiteY26" fmla="*/ 42863 h 357188"/>
              <a:gd name="connsiteX27" fmla="*/ 9901237 w 10072687"/>
              <a:gd name="connsiteY27" fmla="*/ 71438 h 357188"/>
              <a:gd name="connsiteX28" fmla="*/ 10072687 w 10072687"/>
              <a:gd name="connsiteY28" fmla="*/ 100013 h 357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72687" h="357188">
                <a:moveTo>
                  <a:pt x="0" y="214313"/>
                </a:moveTo>
                <a:lnTo>
                  <a:pt x="2471737" y="228600"/>
                </a:lnTo>
                <a:cubicBezTo>
                  <a:pt x="2728956" y="228600"/>
                  <a:pt x="2986325" y="226357"/>
                  <a:pt x="3243262" y="214313"/>
                </a:cubicBezTo>
                <a:cubicBezTo>
                  <a:pt x="3291777" y="212039"/>
                  <a:pt x="3338352" y="194426"/>
                  <a:pt x="3386137" y="185738"/>
                </a:cubicBezTo>
                <a:lnTo>
                  <a:pt x="3714750" y="128588"/>
                </a:lnTo>
                <a:cubicBezTo>
                  <a:pt x="3968389" y="85107"/>
                  <a:pt x="3857842" y="102714"/>
                  <a:pt x="4186237" y="71438"/>
                </a:cubicBezTo>
                <a:cubicBezTo>
                  <a:pt x="4241961" y="72765"/>
                  <a:pt x="4908955" y="83886"/>
                  <a:pt x="5086350" y="100013"/>
                </a:cubicBezTo>
                <a:cubicBezTo>
                  <a:pt x="5144050" y="105259"/>
                  <a:pt x="5199990" y="124734"/>
                  <a:pt x="5257800" y="128588"/>
                </a:cubicBezTo>
                <a:cubicBezTo>
                  <a:pt x="5414686" y="139047"/>
                  <a:pt x="5572125" y="138113"/>
                  <a:pt x="5729287" y="142875"/>
                </a:cubicBezTo>
                <a:cubicBezTo>
                  <a:pt x="5828593" y="157062"/>
                  <a:pt x="5866638" y="160610"/>
                  <a:pt x="5972175" y="185738"/>
                </a:cubicBezTo>
                <a:cubicBezTo>
                  <a:pt x="6203472" y="240808"/>
                  <a:pt x="6059862" y="225273"/>
                  <a:pt x="6315075" y="257175"/>
                </a:cubicBezTo>
                <a:cubicBezTo>
                  <a:pt x="6367272" y="263700"/>
                  <a:pt x="6419923" y="265956"/>
                  <a:pt x="6472237" y="271463"/>
                </a:cubicBezTo>
                <a:cubicBezTo>
                  <a:pt x="6510423" y="275483"/>
                  <a:pt x="6548188" y="283833"/>
                  <a:pt x="6586537" y="285750"/>
                </a:cubicBezTo>
                <a:cubicBezTo>
                  <a:pt x="6738821" y="293364"/>
                  <a:pt x="6891337" y="295275"/>
                  <a:pt x="7043737" y="300038"/>
                </a:cubicBezTo>
                <a:cubicBezTo>
                  <a:pt x="7402357" y="331222"/>
                  <a:pt x="7268041" y="293843"/>
                  <a:pt x="7458075" y="357188"/>
                </a:cubicBezTo>
                <a:cubicBezTo>
                  <a:pt x="7548562" y="342900"/>
                  <a:pt x="7639460" y="331006"/>
                  <a:pt x="7729537" y="314325"/>
                </a:cubicBezTo>
                <a:cubicBezTo>
                  <a:pt x="7768153" y="307174"/>
                  <a:pt x="7805737" y="295275"/>
                  <a:pt x="7843837" y="285750"/>
                </a:cubicBezTo>
                <a:cubicBezTo>
                  <a:pt x="7881937" y="276225"/>
                  <a:pt x="7919105" y="261512"/>
                  <a:pt x="7958137" y="257175"/>
                </a:cubicBezTo>
                <a:cubicBezTo>
                  <a:pt x="8001000" y="252413"/>
                  <a:pt x="8043624" y="244374"/>
                  <a:pt x="8086725" y="242888"/>
                </a:cubicBezTo>
                <a:cubicBezTo>
                  <a:pt x="8319997" y="234844"/>
                  <a:pt x="8553450" y="233363"/>
                  <a:pt x="8786812" y="228600"/>
                </a:cubicBezTo>
                <a:cubicBezTo>
                  <a:pt x="8805862" y="223838"/>
                  <a:pt x="8825081" y="219707"/>
                  <a:pt x="8843962" y="214313"/>
                </a:cubicBezTo>
                <a:cubicBezTo>
                  <a:pt x="8939765" y="186941"/>
                  <a:pt x="8831320" y="205411"/>
                  <a:pt x="9001125" y="171450"/>
                </a:cubicBezTo>
                <a:cubicBezTo>
                  <a:pt x="9319179" y="107839"/>
                  <a:pt x="9073244" y="167707"/>
                  <a:pt x="9229725" y="128588"/>
                </a:cubicBezTo>
                <a:cubicBezTo>
                  <a:pt x="9291375" y="87487"/>
                  <a:pt x="9336349" y="54945"/>
                  <a:pt x="9415462" y="28575"/>
                </a:cubicBezTo>
                <a:cubicBezTo>
                  <a:pt x="9429750" y="23813"/>
                  <a:pt x="9443623" y="17555"/>
                  <a:pt x="9458325" y="14288"/>
                </a:cubicBezTo>
                <a:cubicBezTo>
                  <a:pt x="9486604" y="8004"/>
                  <a:pt x="9515475" y="4763"/>
                  <a:pt x="9544050" y="0"/>
                </a:cubicBezTo>
                <a:cubicBezTo>
                  <a:pt x="9648825" y="14288"/>
                  <a:pt x="9754684" y="22125"/>
                  <a:pt x="9858375" y="42863"/>
                </a:cubicBezTo>
                <a:cubicBezTo>
                  <a:pt x="9875213" y="46231"/>
                  <a:pt x="9885546" y="64464"/>
                  <a:pt x="9901237" y="71438"/>
                </a:cubicBezTo>
                <a:cubicBezTo>
                  <a:pt x="9985862" y="109049"/>
                  <a:pt x="9983602" y="100013"/>
                  <a:pt x="10072687" y="100013"/>
                </a:cubicBezTo>
              </a:path>
            </a:pathLst>
          </a:cu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24"/>
          </a:p>
        </p:txBody>
      </p:sp>
      <p:grpSp>
        <p:nvGrpSpPr>
          <p:cNvPr id="2" name="组合 96"/>
          <p:cNvGrpSpPr/>
          <p:nvPr/>
        </p:nvGrpSpPr>
        <p:grpSpPr>
          <a:xfrm>
            <a:off x="4693940" y="3185164"/>
            <a:ext cx="2072611" cy="2591397"/>
            <a:chOff x="4456420" y="2977957"/>
            <a:chExt cx="2448272" cy="3061088"/>
          </a:xfrm>
        </p:grpSpPr>
        <p:pic>
          <p:nvPicPr>
            <p:cNvPr id="98" name="图片 9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223" b="95801" l="1099" r="9780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420" y="2977957"/>
              <a:ext cx="2448272" cy="3061088"/>
            </a:xfrm>
            <a:prstGeom prst="rect">
              <a:avLst/>
            </a:prstGeom>
          </p:spPr>
        </p:pic>
        <p:sp>
          <p:nvSpPr>
            <p:cNvPr id="99" name="文本框 24"/>
            <p:cNvSpPr txBox="1"/>
            <p:nvPr/>
          </p:nvSpPr>
          <p:spPr>
            <a:xfrm>
              <a:off x="5256335" y="3842053"/>
              <a:ext cx="848440" cy="47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54"/>
                </a:spcBef>
                <a:spcAft>
                  <a:spcPts val="508"/>
                </a:spcAft>
              </a:pPr>
              <a:r>
                <a:rPr lang="zh-CN" altLang="en-US" sz="2032" dirty="0" smtClean="0">
                  <a:solidFill>
                    <a:srgbClr val="328903"/>
                  </a:solidFill>
                  <a:latin typeface="微软雅黑" pitchFamily="34" charset="-122"/>
                  <a:ea typeface="微软雅黑" pitchFamily="34" charset="-122"/>
                </a:rPr>
                <a:t>油站</a:t>
              </a:r>
              <a:endParaRPr lang="zh-CN" altLang="en-US" sz="2032" dirty="0">
                <a:solidFill>
                  <a:srgbClr val="32890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333631" y="161702"/>
            <a:ext cx="2891607" cy="1593611"/>
            <a:chOff x="287724" y="-148902"/>
            <a:chExt cx="4825214" cy="2659252"/>
          </a:xfrm>
        </p:grpSpPr>
        <p:grpSp>
          <p:nvGrpSpPr>
            <p:cNvPr id="65" name="组合 1"/>
            <p:cNvGrpSpPr/>
            <p:nvPr/>
          </p:nvGrpSpPr>
          <p:grpSpPr>
            <a:xfrm>
              <a:off x="2880420" y="-143817"/>
              <a:ext cx="2232518" cy="2654167"/>
              <a:chOff x="3600229" y="305649"/>
              <a:chExt cx="2232518" cy="2654167"/>
            </a:xfrm>
          </p:grpSpPr>
          <p:grpSp>
            <p:nvGrpSpPr>
              <p:cNvPr id="77" name="组合 2"/>
              <p:cNvGrpSpPr/>
              <p:nvPr/>
            </p:nvGrpSpPr>
            <p:grpSpPr>
              <a:xfrm>
                <a:off x="3672508" y="648271"/>
                <a:ext cx="2160239" cy="2299173"/>
                <a:chOff x="4571897" y="776544"/>
                <a:chExt cx="1665497" cy="1860637"/>
              </a:xfrm>
            </p:grpSpPr>
            <p:cxnSp>
              <p:nvCxnSpPr>
                <p:cNvPr id="79" name="直接连接符 4"/>
                <p:cNvCxnSpPr/>
                <p:nvPr/>
              </p:nvCxnSpPr>
              <p:spPr bwMode="auto">
                <a:xfrm>
                  <a:off x="4572000" y="796757"/>
                  <a:ext cx="0" cy="1835151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5"/>
                <p:cNvCxnSpPr/>
                <p:nvPr/>
              </p:nvCxnSpPr>
              <p:spPr bwMode="auto">
                <a:xfrm>
                  <a:off x="4572000" y="785984"/>
                  <a:ext cx="1665288" cy="0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6"/>
                <p:cNvCxnSpPr/>
                <p:nvPr/>
              </p:nvCxnSpPr>
              <p:spPr bwMode="auto">
                <a:xfrm>
                  <a:off x="6237288" y="796757"/>
                  <a:ext cx="0" cy="1835151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7"/>
                <p:cNvCxnSpPr/>
                <p:nvPr/>
              </p:nvCxnSpPr>
              <p:spPr bwMode="auto">
                <a:xfrm flipV="1">
                  <a:off x="4572000" y="2612014"/>
                  <a:ext cx="1665394" cy="25167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"/>
                <p:cNvCxnSpPr/>
                <p:nvPr/>
              </p:nvCxnSpPr>
              <p:spPr bwMode="auto">
                <a:xfrm>
                  <a:off x="4572000" y="776544"/>
                  <a:ext cx="1665288" cy="1835151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9"/>
                <p:cNvCxnSpPr/>
                <p:nvPr/>
              </p:nvCxnSpPr>
              <p:spPr bwMode="auto">
                <a:xfrm flipV="1">
                  <a:off x="4572000" y="776544"/>
                  <a:ext cx="1665288" cy="1835151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10"/>
                <p:cNvCxnSpPr/>
                <p:nvPr/>
              </p:nvCxnSpPr>
              <p:spPr bwMode="auto">
                <a:xfrm>
                  <a:off x="5427095" y="809966"/>
                  <a:ext cx="0" cy="1827214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11"/>
                <p:cNvCxnSpPr/>
                <p:nvPr/>
              </p:nvCxnSpPr>
              <p:spPr bwMode="auto">
                <a:xfrm>
                  <a:off x="4571897" y="1710066"/>
                  <a:ext cx="1665288" cy="0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TextBox 71"/>
              <p:cNvSpPr txBox="1"/>
              <p:nvPr/>
            </p:nvSpPr>
            <p:spPr>
              <a:xfrm>
                <a:off x="3600229" y="305649"/>
                <a:ext cx="2160240" cy="2654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736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主</a:t>
                </a:r>
                <a:endParaRPr lang="zh-CN" altLang="en-US" sz="9736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6" name="组合 12"/>
            <p:cNvGrpSpPr/>
            <p:nvPr/>
          </p:nvGrpSpPr>
          <p:grpSpPr>
            <a:xfrm>
              <a:off x="287724" y="-148902"/>
              <a:ext cx="2232655" cy="2654167"/>
              <a:chOff x="1007804" y="300564"/>
              <a:chExt cx="2232655" cy="2654167"/>
            </a:xfrm>
          </p:grpSpPr>
          <p:grpSp>
            <p:nvGrpSpPr>
              <p:cNvPr id="67" name="组合 13"/>
              <p:cNvGrpSpPr/>
              <p:nvPr/>
            </p:nvGrpSpPr>
            <p:grpSpPr>
              <a:xfrm>
                <a:off x="1080220" y="648271"/>
                <a:ext cx="2160239" cy="2299173"/>
                <a:chOff x="4571897" y="776544"/>
                <a:chExt cx="1665497" cy="1860637"/>
              </a:xfrm>
            </p:grpSpPr>
            <p:cxnSp>
              <p:nvCxnSpPr>
                <p:cNvPr id="69" name="直接连接符 68"/>
                <p:cNvCxnSpPr/>
                <p:nvPr/>
              </p:nvCxnSpPr>
              <p:spPr bwMode="auto">
                <a:xfrm>
                  <a:off x="4572000" y="796757"/>
                  <a:ext cx="0" cy="1835151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 bwMode="auto">
                <a:xfrm>
                  <a:off x="4572000" y="785984"/>
                  <a:ext cx="1665288" cy="0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 bwMode="auto">
                <a:xfrm>
                  <a:off x="6237288" y="796757"/>
                  <a:ext cx="0" cy="1835151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/>
                <p:cNvCxnSpPr/>
                <p:nvPr/>
              </p:nvCxnSpPr>
              <p:spPr bwMode="auto">
                <a:xfrm flipV="1">
                  <a:off x="4572000" y="2612014"/>
                  <a:ext cx="1665394" cy="25167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/>
                <p:cNvCxnSpPr/>
                <p:nvPr/>
              </p:nvCxnSpPr>
              <p:spPr bwMode="auto">
                <a:xfrm>
                  <a:off x="4572000" y="776544"/>
                  <a:ext cx="1665288" cy="1835151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/>
                <p:cNvCxnSpPr/>
                <p:nvPr/>
              </p:nvCxnSpPr>
              <p:spPr bwMode="auto">
                <a:xfrm flipV="1">
                  <a:off x="4572000" y="776544"/>
                  <a:ext cx="1665288" cy="1835151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/>
                <p:cNvCxnSpPr/>
                <p:nvPr/>
              </p:nvCxnSpPr>
              <p:spPr bwMode="auto">
                <a:xfrm>
                  <a:off x="5427095" y="809966"/>
                  <a:ext cx="0" cy="1827214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/>
                <p:cNvCxnSpPr/>
                <p:nvPr/>
              </p:nvCxnSpPr>
              <p:spPr bwMode="auto">
                <a:xfrm>
                  <a:off x="4571897" y="1710066"/>
                  <a:ext cx="1665288" cy="0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TextBox 72"/>
              <p:cNvSpPr txBox="1"/>
              <p:nvPr/>
            </p:nvSpPr>
            <p:spPr>
              <a:xfrm>
                <a:off x="1007804" y="300564"/>
                <a:ext cx="2160240" cy="2654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736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车</a:t>
                </a:r>
                <a:endParaRPr lang="zh-CN" altLang="en-US" sz="9736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grpSp>
        <p:nvGrpSpPr>
          <p:cNvPr id="87" name="组合 86"/>
          <p:cNvGrpSpPr/>
          <p:nvPr/>
        </p:nvGrpSpPr>
        <p:grpSpPr>
          <a:xfrm>
            <a:off x="7376142" y="990466"/>
            <a:ext cx="2072611" cy="2591397"/>
            <a:chOff x="10513268" y="2376463"/>
            <a:chExt cx="2448272" cy="3061088"/>
          </a:xfrm>
        </p:grpSpPr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223" b="95801" l="1099" r="9780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3268" y="2376463"/>
              <a:ext cx="2448272" cy="3061088"/>
            </a:xfrm>
            <a:prstGeom prst="rect">
              <a:avLst/>
            </a:prstGeom>
          </p:spPr>
        </p:pic>
        <p:sp>
          <p:nvSpPr>
            <p:cNvPr id="89" name="文本框 42"/>
            <p:cNvSpPr txBox="1"/>
            <p:nvPr/>
          </p:nvSpPr>
          <p:spPr>
            <a:xfrm>
              <a:off x="11393021" y="3210942"/>
              <a:ext cx="848440" cy="47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54"/>
                </a:spcBef>
                <a:spcAft>
                  <a:spcPts val="508"/>
                </a:spcAft>
              </a:pPr>
              <a:r>
                <a:rPr lang="zh-CN" altLang="en-US" sz="2032" dirty="0" smtClean="0">
                  <a:solidFill>
                    <a:srgbClr val="C99392"/>
                  </a:solidFill>
                  <a:latin typeface="微软雅黑" pitchFamily="34" charset="-122"/>
                  <a:ea typeface="微软雅黑" pitchFamily="34" charset="-122"/>
                </a:rPr>
                <a:t>油站</a:t>
              </a:r>
              <a:endParaRPr lang="zh-CN" altLang="en-US" sz="2032" dirty="0">
                <a:solidFill>
                  <a:srgbClr val="C9939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90" name="Picture 2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01819" y="3410661"/>
            <a:ext cx="824866" cy="428418"/>
          </a:xfrm>
          <a:prstGeom prst="rect">
            <a:avLst/>
          </a:prstGeom>
          <a:noFill/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31" y="3388220"/>
            <a:ext cx="889207" cy="461834"/>
          </a:xfrm>
          <a:prstGeom prst="rect">
            <a:avLst/>
          </a:prstGeom>
        </p:spPr>
      </p:pic>
      <p:sp>
        <p:nvSpPr>
          <p:cNvPr id="92" name="云形标注 91"/>
          <p:cNvSpPr/>
          <p:nvPr/>
        </p:nvSpPr>
        <p:spPr>
          <a:xfrm>
            <a:off x="4937776" y="2026940"/>
            <a:ext cx="2194530" cy="975346"/>
          </a:xfrm>
          <a:prstGeom prst="cloudCallout">
            <a:avLst>
              <a:gd name="adj1" fmla="val -41199"/>
              <a:gd name="adj2" fmla="val 94293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410" tIns="38705" rIns="77410" bIns="387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24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059695" y="2270776"/>
            <a:ext cx="1928334" cy="405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咦，</a:t>
            </a:r>
            <a:r>
              <a:rPr lang="zh-CN" altLang="en-US" sz="2032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有间</a:t>
            </a:r>
            <a:r>
              <a:rPr lang="zh-CN" altLang="en-US" sz="20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059694" y="2270776"/>
            <a:ext cx="2011652" cy="717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正好</a:t>
            </a:r>
            <a:r>
              <a:rPr lang="zh-CN" altLang="en-US" sz="2032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要加油，还降</a:t>
            </a:r>
            <a:r>
              <a:rPr lang="en-US" altLang="zh-CN" sz="2032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32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毛</a:t>
            </a:r>
            <a:endParaRPr lang="zh-CN" altLang="en-US" sz="203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242572" y="2306663"/>
            <a:ext cx="2011652" cy="405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32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对面那家不降</a:t>
            </a:r>
            <a:endParaRPr lang="zh-CN" altLang="en-US" sz="203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4041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2751E-6 -4.80287E-6 L 0.19246 0.0002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0.07343 0.19861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2" y="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2" grpId="1" animBg="1"/>
      <p:bldP spid="94" grpId="0"/>
      <p:bldP spid="94" grpId="1"/>
      <p:bldP spid="95" grpId="0"/>
      <p:bldP spid="95" grpId="1"/>
      <p:bldP spid="96" grpId="0"/>
      <p:bldP spid="9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www.jyax.com/upload_files/article/89/3_snike__zhuyianqu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250951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矩形 13"/>
          <p:cNvSpPr>
            <a:spLocks noChangeArrowheads="1"/>
          </p:cNvSpPr>
          <p:nvPr/>
        </p:nvSpPr>
        <p:spPr bwMode="auto">
          <a:xfrm>
            <a:off x="1102785" y="548217"/>
            <a:ext cx="10274300" cy="415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异常会员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0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●累计消费金额为</a:t>
            </a:r>
            <a:r>
              <a:rPr lang="en-US" altLang="zh-CN" sz="2667">
                <a:latin typeface="微软雅黑" panose="020B0503020204020204" pitchFamily="34" charset="-122"/>
                <a:ea typeface="微软雅黑" panose="020B0503020204020204" pitchFamily="34" charset="-122"/>
              </a:rPr>
              <a:t>“0”</a:t>
            </a: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（注册时间满三个月的会员）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●季度累计消费金额小于 </a:t>
            </a:r>
            <a:r>
              <a:rPr lang="en-US" altLang="zh-CN" sz="2667">
                <a:latin typeface="微软雅黑" panose="020B0503020204020204" pitchFamily="34" charset="-122"/>
                <a:ea typeface="微软雅黑" panose="020B0503020204020204" pitchFamily="34" charset="-122"/>
              </a:rPr>
              <a:t>M </a:t>
            </a: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————————————————————————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重点跟进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分析异常原因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及时采取措施，实现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死粉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复活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8522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13"/>
          <p:cNvSpPr>
            <a:spLocks noChangeArrowheads="1"/>
          </p:cNvSpPr>
          <p:nvPr/>
        </p:nvSpPr>
        <p:spPr bwMode="auto">
          <a:xfrm>
            <a:off x="1102785" y="548218"/>
            <a:ext cx="10274300" cy="3909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会员价值评估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0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●高价值会员数量及占比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高贡献值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高活跃度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高价值会员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————————————————————————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评估会员含金量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锁定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高价值会员，稳定高价值会员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促进会员向高价值会员的转化，实现会员价值最大化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339" name="组合 5"/>
          <p:cNvGrpSpPr>
            <a:grpSpLocks/>
          </p:cNvGrpSpPr>
          <p:nvPr/>
        </p:nvGrpSpPr>
        <p:grpSpPr bwMode="auto">
          <a:xfrm>
            <a:off x="6157384" y="992718"/>
            <a:ext cx="5314949" cy="5124449"/>
            <a:chOff x="4617640" y="745182"/>
            <a:chExt cx="3986808" cy="3842792"/>
          </a:xfrm>
        </p:grpSpPr>
        <p:pic>
          <p:nvPicPr>
            <p:cNvPr id="14340" name="Picture 2" descr="http://img.cngold.com.cn/2014/11/26/201411261116101337802130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7640" y="745182"/>
              <a:ext cx="3842792" cy="3842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矩形 3"/>
            <p:cNvSpPr/>
            <p:nvPr/>
          </p:nvSpPr>
          <p:spPr>
            <a:xfrm>
              <a:off x="7235818" y="3940366"/>
              <a:ext cx="1368630" cy="5761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9852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13"/>
          <p:cNvSpPr>
            <a:spLocks noChangeArrowheads="1"/>
          </p:cNvSpPr>
          <p:nvPr/>
        </p:nvSpPr>
        <p:spPr bwMode="auto">
          <a:xfrm>
            <a:off x="1102785" y="548218"/>
            <a:ext cx="10274300" cy="5632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会员关系维护成本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0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●会员促销费用（月度</a:t>
            </a:r>
            <a:r>
              <a:rPr lang="en-US" altLang="zh-CN" sz="2667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季度</a:t>
            </a:r>
            <a:r>
              <a:rPr lang="en-US" altLang="zh-CN" sz="2667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年度）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会员开通奖品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会员消费赠券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会员积分兑换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会员游戏抽奖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●会员人均促销费用（月度</a:t>
            </a:r>
            <a:r>
              <a:rPr lang="en-US" altLang="zh-CN" sz="2667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季度</a:t>
            </a:r>
            <a:r>
              <a:rPr lang="en-US" altLang="zh-CN" sz="2667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年度）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————————————————————————————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评估会员关系维系成本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与会员价值数据、销量及客流量数据做比对，评估投入产出比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及时调整、优化会员促销政策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1138" name="Picture 2" descr="http://www.yanxiupeixun.com/upload/images/fangdichanchengbenkongzhi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36161" y="1412776"/>
            <a:ext cx="3214585" cy="4146816"/>
          </a:xfrm>
          <a:prstGeom prst="rect">
            <a:avLst/>
          </a:prstGeom>
          <a:noFill/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776741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spyrestudios.com/wp-content/uploads/29-geek-fairy-free-social-icons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00" y="3524251"/>
            <a:ext cx="4580467" cy="2777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矩形 13"/>
          <p:cNvSpPr>
            <a:spLocks noChangeArrowheads="1"/>
          </p:cNvSpPr>
          <p:nvPr/>
        </p:nvSpPr>
        <p:spPr bwMode="auto">
          <a:xfrm>
            <a:off x="1102785" y="548218"/>
            <a:ext cx="10274300" cy="4401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会员活动效果评估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0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●活动期间会员进场次数、变化及持续时间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●活动期间会员消费金额、变化及持续时间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●各项活动的参与度、关注度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—————————————————————————————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评估会员活动效果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及时调整、优化会员活动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3264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img.taopic.com/uploads/allimg/130619/318756-13061ZFF5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285" y="2565400"/>
            <a:ext cx="6072716" cy="429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矩形 13"/>
          <p:cNvSpPr>
            <a:spLocks noChangeArrowheads="1"/>
          </p:cNvSpPr>
          <p:nvPr/>
        </p:nvSpPr>
        <p:spPr bwMode="auto">
          <a:xfrm>
            <a:off x="1102785" y="548217"/>
            <a:ext cx="10274300" cy="415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新增会员数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0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●日新增注册会员数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667">
                <a:latin typeface="微软雅黑" panose="020B0503020204020204" pitchFamily="34" charset="-122"/>
                <a:ea typeface="微软雅黑" panose="020B0503020204020204" pitchFamily="34" charset="-122"/>
              </a:rPr>
              <a:t>●月累计新增注册会员数</a:t>
            </a:r>
            <a:endParaRPr lang="en-US" altLang="zh-CN" sz="2667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——————————————————————————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评估会员推广活动效果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评估推广团队执行力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判断客户信任度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3057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9955" y="331664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Hans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移动化支持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89955" y="2203872"/>
            <a:ext cx="547260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zh-Hans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不论身在何处</a:t>
            </a:r>
            <a:endParaRPr lang="en-US" altLang="zh-Han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zh-Hans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可以随时了解油站的经营情况</a:t>
            </a:r>
            <a:endParaRPr lang="en-US" altLang="zh-Han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spcBef>
                <a:spcPts val="600"/>
              </a:spcBef>
              <a:spcAft>
                <a:spcPts val="600"/>
              </a:spcAft>
            </a:pPr>
            <a:r>
              <a:rPr lang="zh-Hans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无论是度假、出差还是拜访客户</a:t>
            </a:r>
          </a:p>
        </p:txBody>
      </p:sp>
      <p:pic>
        <p:nvPicPr>
          <p:cNvPr id="4" name="Picture 2" descr="http://pic3.nipic.com/20090716/2905300_213508061_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1"/>
          <a:stretch/>
        </p:blipFill>
        <p:spPr bwMode="auto">
          <a:xfrm>
            <a:off x="7283610" y="482008"/>
            <a:ext cx="4062363" cy="5704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0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53099" y="2931842"/>
            <a:ext cx="3549449" cy="758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21"/>
              </a:spcBef>
              <a:spcAft>
                <a:spcPts val="721"/>
              </a:spcAft>
            </a:pPr>
            <a:r>
              <a:rPr lang="zh-Hans" altLang="en-US" sz="4328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微旅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454" y="353302"/>
            <a:ext cx="825684" cy="8256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53" y="299324"/>
            <a:ext cx="758692" cy="7586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04" y="353302"/>
            <a:ext cx="758692" cy="7586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2" y="1174730"/>
            <a:ext cx="758692" cy="7586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534" y="1871910"/>
            <a:ext cx="825684" cy="8256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269" y="501519"/>
            <a:ext cx="825684" cy="8256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941" y="1046226"/>
            <a:ext cx="825684" cy="8256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861" y="1726811"/>
            <a:ext cx="825684" cy="8256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280" y="1430055"/>
            <a:ext cx="758692" cy="75869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-20176" y="3082712"/>
            <a:ext cx="12192000" cy="1125435"/>
          </a:xfrm>
          <a:prstGeom prst="rect">
            <a:avLst/>
          </a:prstGeom>
          <a:solidFill>
            <a:srgbClr val="F7F7F7"/>
          </a:solidFill>
        </p:spPr>
        <p:txBody>
          <a:bodyPr rtlCol="0" anchor="ctr">
            <a:noAutofit/>
          </a:bodyPr>
          <a:lstStyle/>
          <a:p>
            <a:pPr algn="ctr">
              <a:spcBef>
                <a:spcPts val="361"/>
              </a:spcBef>
              <a:spcAft>
                <a:spcPts val="721"/>
              </a:spcAft>
            </a:pPr>
            <a:endParaRPr lang="zh-Hans" altLang="en-US" sz="240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76108" y="3249526"/>
            <a:ext cx="9199429" cy="758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721"/>
              </a:spcBef>
              <a:spcAft>
                <a:spcPts val="721"/>
              </a:spcAft>
            </a:pPr>
            <a:r>
              <a:rPr lang="zh-Hans" altLang="en-US" sz="4328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油</a:t>
            </a:r>
            <a:r>
              <a:rPr lang="zh-Hans" altLang="en-US" sz="4328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站：经营支持以及微信运营系统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46" y="1135545"/>
            <a:ext cx="825684" cy="82568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461" y="265828"/>
            <a:ext cx="825684" cy="82568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34" y="319806"/>
            <a:ext cx="825684" cy="82568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88" y="1396559"/>
            <a:ext cx="825684" cy="825684"/>
          </a:xfrm>
          <a:prstGeom prst="rect">
            <a:avLst/>
          </a:prstGeom>
        </p:spPr>
      </p:pic>
      <p:cxnSp>
        <p:nvCxnSpPr>
          <p:cNvPr id="18" name="直接连接符 17"/>
          <p:cNvCxnSpPr>
            <a:stCxn id="6" idx="2"/>
          </p:cNvCxnSpPr>
          <p:nvPr/>
        </p:nvCxnSpPr>
        <p:spPr>
          <a:xfrm>
            <a:off x="1285188" y="1933422"/>
            <a:ext cx="0" cy="1149290"/>
          </a:xfrm>
          <a:prstGeom prst="line">
            <a:avLst/>
          </a:prstGeom>
          <a:ln w="28575">
            <a:solidFill>
              <a:srgbClr val="DE55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590296" y="1152166"/>
            <a:ext cx="0" cy="1930546"/>
          </a:xfrm>
          <a:prstGeom prst="line">
            <a:avLst/>
          </a:prstGeom>
          <a:ln w="28575">
            <a:solidFill>
              <a:srgbClr val="DE55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586703" y="2552496"/>
            <a:ext cx="0" cy="530217"/>
          </a:xfrm>
          <a:prstGeom prst="line">
            <a:avLst/>
          </a:prstGeom>
          <a:ln w="28575">
            <a:solidFill>
              <a:srgbClr val="DE55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601303" y="1091512"/>
            <a:ext cx="0" cy="1991200"/>
          </a:xfrm>
          <a:prstGeom prst="line">
            <a:avLst/>
          </a:prstGeom>
          <a:ln w="28575">
            <a:solidFill>
              <a:srgbClr val="DE55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801115" y="1874545"/>
            <a:ext cx="0" cy="1208168"/>
          </a:xfrm>
          <a:prstGeom prst="line">
            <a:avLst/>
          </a:prstGeom>
          <a:ln w="28575">
            <a:solidFill>
              <a:srgbClr val="DE55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344118" y="1145491"/>
            <a:ext cx="0" cy="1937222"/>
          </a:xfrm>
          <a:prstGeom prst="line">
            <a:avLst/>
          </a:prstGeom>
          <a:ln w="28575">
            <a:solidFill>
              <a:srgbClr val="DE55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8250376" y="2697594"/>
            <a:ext cx="0" cy="385118"/>
          </a:xfrm>
          <a:prstGeom prst="line">
            <a:avLst/>
          </a:prstGeom>
          <a:ln w="28575">
            <a:solidFill>
              <a:srgbClr val="DE55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9432111" y="1329337"/>
            <a:ext cx="0" cy="1753375"/>
          </a:xfrm>
          <a:prstGeom prst="line">
            <a:avLst/>
          </a:prstGeom>
          <a:ln w="28575">
            <a:solidFill>
              <a:srgbClr val="DE55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1203260" y="2222516"/>
            <a:ext cx="0" cy="860197"/>
          </a:xfrm>
          <a:prstGeom prst="line">
            <a:avLst/>
          </a:prstGeom>
          <a:ln w="28575">
            <a:solidFill>
              <a:srgbClr val="DE55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/>
          <p:cNvGrpSpPr/>
          <p:nvPr/>
        </p:nvGrpSpPr>
        <p:grpSpPr>
          <a:xfrm>
            <a:off x="3255781" y="4334230"/>
            <a:ext cx="5923687" cy="2529556"/>
            <a:chOff x="620951" y="2330878"/>
            <a:chExt cx="7841395" cy="3348463"/>
          </a:xfrm>
        </p:grpSpPr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951" y="2343150"/>
              <a:ext cx="4030662" cy="21300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684" y="2330878"/>
              <a:ext cx="4030662" cy="21300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0825" y="2529627"/>
              <a:ext cx="4749798" cy="3149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1" name="文本框 30"/>
          <p:cNvSpPr txBox="1"/>
          <p:nvPr/>
        </p:nvSpPr>
        <p:spPr>
          <a:xfrm>
            <a:off x="229127" y="5913448"/>
            <a:ext cx="3357576" cy="68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721"/>
              </a:spcBef>
              <a:spcAft>
                <a:spcPts val="721"/>
              </a:spcAft>
            </a:pPr>
            <a:r>
              <a:rPr lang="zh-Hans" altLang="en-US" sz="3847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提升内功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432654" y="65623"/>
            <a:ext cx="3472799" cy="68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721"/>
              </a:spcBef>
              <a:spcAft>
                <a:spcPts val="721"/>
              </a:spcAft>
            </a:pPr>
            <a:r>
              <a:rPr lang="zh-Hans" altLang="en-US" sz="3847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拉来用户</a:t>
            </a:r>
          </a:p>
        </p:txBody>
      </p:sp>
    </p:spTree>
    <p:extLst>
      <p:ext uri="{BB962C8B-B14F-4D97-AF65-F5344CB8AC3E}">
        <p14:creationId xmlns:p14="http://schemas.microsoft.com/office/powerpoint/2010/main" val="3224684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35526" y="103909"/>
            <a:ext cx="10875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总体功能框架</a:t>
            </a:r>
            <a:endParaRPr lang="zh-CN" altLang="en-US" sz="28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51581" y="1606896"/>
            <a:ext cx="8094985" cy="700067"/>
          </a:xfrm>
          <a:prstGeom prst="rect">
            <a:avLst/>
          </a:prstGeom>
          <a:noFill/>
          <a:ln>
            <a:solidFill>
              <a:srgbClr val="EFA420"/>
            </a:solidFill>
          </a:ln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589225" y="1776537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会员管理</a:t>
            </a:r>
          </a:p>
        </p:txBody>
      </p:sp>
      <p:sp>
        <p:nvSpPr>
          <p:cNvPr id="31" name="矩形 30"/>
          <p:cNvSpPr/>
          <p:nvPr/>
        </p:nvSpPr>
        <p:spPr>
          <a:xfrm>
            <a:off x="5278561" y="1776536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积分管理</a:t>
            </a:r>
          </a:p>
        </p:txBody>
      </p:sp>
      <p:sp>
        <p:nvSpPr>
          <p:cNvPr id="32" name="矩形 31"/>
          <p:cNvSpPr/>
          <p:nvPr/>
        </p:nvSpPr>
        <p:spPr>
          <a:xfrm>
            <a:off x="6967895" y="1776535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礼品兑换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199706" y="1854064"/>
            <a:ext cx="134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CRM</a:t>
            </a:r>
            <a:endParaRPr lang="zh-CN" altLang="en-US" sz="14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51581" y="817621"/>
            <a:ext cx="8094985" cy="700067"/>
          </a:xfrm>
          <a:prstGeom prst="rect">
            <a:avLst/>
          </a:prstGeom>
          <a:noFill/>
          <a:ln>
            <a:solidFill>
              <a:srgbClr val="EFA420"/>
            </a:solidFill>
          </a:ln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589225" y="991953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分销管理</a:t>
            </a: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278561" y="991953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促销活动</a:t>
            </a: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967895" y="989062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微信支付</a:t>
            </a: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199704" y="1059164"/>
            <a:ext cx="134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微商城</a:t>
            </a:r>
            <a:endParaRPr lang="zh-CN" altLang="en-US" sz="14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657229" y="989061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便利</a:t>
            </a: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店微商</a:t>
            </a:r>
          </a:p>
        </p:txBody>
      </p:sp>
      <p:sp>
        <p:nvSpPr>
          <p:cNvPr id="5" name="矩形 4"/>
          <p:cNvSpPr/>
          <p:nvPr/>
        </p:nvSpPr>
        <p:spPr>
          <a:xfrm>
            <a:off x="2222748" y="2450688"/>
            <a:ext cx="8094985" cy="1597087"/>
          </a:xfrm>
          <a:prstGeom prst="rect">
            <a:avLst/>
          </a:prstGeom>
          <a:noFill/>
          <a:ln>
            <a:solidFill>
              <a:srgbClr val="EFA420"/>
            </a:solidFill>
          </a:ln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70873" y="2664014"/>
            <a:ext cx="134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关键经营指标</a:t>
            </a:r>
          </a:p>
        </p:txBody>
      </p:sp>
      <p:sp>
        <p:nvSpPr>
          <p:cNvPr id="7" name="矩形 6"/>
          <p:cNvSpPr/>
          <p:nvPr/>
        </p:nvSpPr>
        <p:spPr>
          <a:xfrm>
            <a:off x="3560394" y="2613944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单枪加油量</a:t>
            </a:r>
          </a:p>
        </p:txBody>
      </p:sp>
      <p:sp>
        <p:nvSpPr>
          <p:cNvPr id="8" name="矩形 7"/>
          <p:cNvSpPr/>
          <p:nvPr/>
        </p:nvSpPr>
        <p:spPr>
          <a:xfrm>
            <a:off x="5249729" y="2613944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小金额比例</a:t>
            </a:r>
          </a:p>
        </p:txBody>
      </p:sp>
      <p:sp>
        <p:nvSpPr>
          <p:cNvPr id="9" name="矩形 8"/>
          <p:cNvSpPr/>
          <p:nvPr/>
        </p:nvSpPr>
        <p:spPr>
          <a:xfrm>
            <a:off x="6939064" y="2613944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会员分析</a:t>
            </a: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628398" y="2613945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销量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170873" y="3184740"/>
            <a:ext cx="134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关键统计维度</a:t>
            </a:r>
          </a:p>
        </p:txBody>
      </p:sp>
      <p:sp>
        <p:nvSpPr>
          <p:cNvPr id="12" name="矩形 11"/>
          <p:cNvSpPr/>
          <p:nvPr/>
        </p:nvSpPr>
        <p:spPr>
          <a:xfrm>
            <a:off x="3560394" y="3134669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金额分布</a:t>
            </a:r>
          </a:p>
        </p:txBody>
      </p:sp>
      <p:sp>
        <p:nvSpPr>
          <p:cNvPr id="14" name="矩形 13"/>
          <p:cNvSpPr/>
          <p:nvPr/>
        </p:nvSpPr>
        <p:spPr>
          <a:xfrm>
            <a:off x="5249729" y="3127088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高峰时段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049376" y="3655392"/>
            <a:ext cx="5170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利用数据分析，为营销、内控做数据支持</a:t>
            </a:r>
            <a:endParaRPr lang="zh-CN" altLang="en-US" sz="14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939063" y="3134668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促销效果分析</a:t>
            </a:r>
          </a:p>
        </p:txBody>
      </p:sp>
      <p:sp>
        <p:nvSpPr>
          <p:cNvPr id="19" name="矩形 18"/>
          <p:cNvSpPr/>
          <p:nvPr/>
        </p:nvSpPr>
        <p:spPr>
          <a:xfrm>
            <a:off x="8628398" y="3127088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提抢成本统计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176287" y="3069463"/>
            <a:ext cx="1026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经营决策支持体系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1176287" y="1838882"/>
            <a:ext cx="1026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altLang="zh-CN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CRM</a:t>
            </a:r>
            <a:endParaRPr lang="zh-CN" altLang="en-US" sz="14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205120" y="1054313"/>
            <a:ext cx="1026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移动销售</a:t>
            </a:r>
            <a:endParaRPr lang="zh-CN" altLang="en-US" sz="14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222748" y="4182781"/>
            <a:ext cx="8094985" cy="1201073"/>
          </a:xfrm>
          <a:prstGeom prst="rect">
            <a:avLst/>
          </a:prstGeom>
          <a:noFill/>
          <a:ln>
            <a:solidFill>
              <a:srgbClr val="EFA420"/>
            </a:solidFill>
          </a:ln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60393" y="4887104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班组管理</a:t>
            </a:r>
          </a:p>
        </p:txBody>
      </p:sp>
      <p:sp>
        <p:nvSpPr>
          <p:cNvPr id="21" name="矩形 20"/>
          <p:cNvSpPr/>
          <p:nvPr/>
        </p:nvSpPr>
        <p:spPr>
          <a:xfrm>
            <a:off x="5249728" y="4887104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人员绩效</a:t>
            </a:r>
          </a:p>
        </p:txBody>
      </p:sp>
      <p:sp>
        <p:nvSpPr>
          <p:cNvPr id="23" name="矩形 22"/>
          <p:cNvSpPr/>
          <p:nvPr/>
        </p:nvSpPr>
        <p:spPr>
          <a:xfrm>
            <a:off x="3560393" y="4362429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成本分析</a:t>
            </a: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249728" y="4362429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考勤管理</a:t>
            </a: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939063" y="4358478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文档管理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170873" y="4408548"/>
            <a:ext cx="134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办公管理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170873" y="4934741"/>
            <a:ext cx="134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基础人力资源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147454" y="4517830"/>
            <a:ext cx="1026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移动办公体系</a:t>
            </a:r>
          </a:p>
        </p:txBody>
      </p:sp>
      <p:sp>
        <p:nvSpPr>
          <p:cNvPr id="46" name="矩形 45"/>
          <p:cNvSpPr/>
          <p:nvPr/>
        </p:nvSpPr>
        <p:spPr>
          <a:xfrm>
            <a:off x="6933304" y="4887104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预警管理</a:t>
            </a: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657228" y="1776535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互动活动</a:t>
            </a: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1163325" y="2376159"/>
            <a:ext cx="98217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0366739" y="1396602"/>
            <a:ext cx="801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营销</a:t>
            </a:r>
            <a:endParaRPr lang="zh-CN" altLang="en-US" sz="1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366739" y="4458620"/>
            <a:ext cx="801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内控</a:t>
            </a:r>
            <a:endParaRPr lang="zh-CN" altLang="en-US" sz="1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1163325" y="4108183"/>
            <a:ext cx="98217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0366739" y="3109990"/>
            <a:ext cx="801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1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4" name="直接连接符 83"/>
          <p:cNvCxnSpPr/>
          <p:nvPr/>
        </p:nvCxnSpPr>
        <p:spPr>
          <a:xfrm>
            <a:off x="1072511" y="5471075"/>
            <a:ext cx="98217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矩形 85"/>
          <p:cNvSpPr/>
          <p:nvPr/>
        </p:nvSpPr>
        <p:spPr>
          <a:xfrm>
            <a:off x="2222748" y="5583183"/>
            <a:ext cx="8094985" cy="1201073"/>
          </a:xfrm>
          <a:prstGeom prst="rect">
            <a:avLst/>
          </a:prstGeom>
          <a:noFill/>
          <a:ln>
            <a:solidFill>
              <a:srgbClr val="EFA420"/>
            </a:solidFill>
          </a:ln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560393" y="6287506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自动回复</a:t>
            </a: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5249728" y="6287506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微官网</a:t>
            </a: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560393" y="5762831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微信托管</a:t>
            </a: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5249728" y="5762831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自定义菜单</a:t>
            </a: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6939063" y="5758880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带参二维码</a:t>
            </a: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2170873" y="5808950"/>
            <a:ext cx="134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办公管理</a:t>
            </a:r>
          </a:p>
        </p:txBody>
      </p:sp>
      <p:sp>
        <p:nvSpPr>
          <p:cNvPr id="93" name="文本框 92"/>
          <p:cNvSpPr txBox="1"/>
          <p:nvPr/>
        </p:nvSpPr>
        <p:spPr>
          <a:xfrm>
            <a:off x="2170873" y="6335143"/>
            <a:ext cx="1340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基础人力资源</a:t>
            </a:r>
          </a:p>
        </p:txBody>
      </p:sp>
      <p:sp>
        <p:nvSpPr>
          <p:cNvPr id="94" name="文本框 93"/>
          <p:cNvSpPr txBox="1"/>
          <p:nvPr/>
        </p:nvSpPr>
        <p:spPr>
          <a:xfrm>
            <a:off x="1147454" y="5918232"/>
            <a:ext cx="1026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微信基础体系</a:t>
            </a:r>
            <a:endParaRPr lang="zh-CN" altLang="en-US" sz="1400" dirty="0" smtClean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657228" y="5758879"/>
            <a:ext cx="1591322" cy="407541"/>
          </a:xfrm>
          <a:prstGeom prst="rect">
            <a:avLst/>
          </a:prstGeom>
          <a:solidFill>
            <a:schemeClr val="accent2"/>
          </a:solidFill>
        </p:spPr>
        <p:txBody>
          <a:bodyPr rtlCol="0" anchor="ctr">
            <a:noAutofit/>
          </a:bodyPr>
          <a:lstStyle/>
          <a:p>
            <a:pPr algn="ctr" fontAlgn="auto">
              <a:spcBef>
                <a:spcPts val="300"/>
              </a:spcBef>
              <a:spcAft>
                <a:spcPts val="600"/>
              </a:spcAft>
              <a:buFontTx/>
              <a:buNone/>
            </a:pPr>
            <a:r>
              <a: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内容发布</a:t>
            </a:r>
            <a:endParaRPr lang="zh-CN" altLang="en-US" sz="16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0366739" y="5918232"/>
            <a:ext cx="801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sz="1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1529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40"/>
          <p:cNvSpPr txBox="1"/>
          <p:nvPr/>
        </p:nvSpPr>
        <p:spPr>
          <a:xfrm>
            <a:off x="235526" y="103909"/>
            <a:ext cx="10875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总体功能框架</a:t>
            </a:r>
            <a:endParaRPr lang="zh-CN" altLang="en-US" sz="28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9478" y="1000501"/>
            <a:ext cx="11331928" cy="5312107"/>
            <a:chOff x="1147454" y="817621"/>
            <a:chExt cx="10020712" cy="4697444"/>
          </a:xfrm>
        </p:grpSpPr>
        <p:sp>
          <p:nvSpPr>
            <p:cNvPr id="29" name="矩形 28"/>
            <p:cNvSpPr/>
            <p:nvPr/>
          </p:nvSpPr>
          <p:spPr>
            <a:xfrm>
              <a:off x="2251581" y="1606896"/>
              <a:ext cx="8094985" cy="700067"/>
            </a:xfrm>
            <a:prstGeom prst="rect">
              <a:avLst/>
            </a:prstGeom>
            <a:noFill/>
            <a:ln>
              <a:solidFill>
                <a:srgbClr val="EFA420"/>
              </a:solidFill>
            </a:ln>
          </p:spPr>
          <p:txBody>
            <a:bodyPr rtlCol="0" anchor="ctr">
              <a:noAutofit/>
            </a:bodyPr>
            <a:lstStyle/>
            <a:p>
              <a:pPr algn="ctr" fontAlgn="auto">
                <a:spcBef>
                  <a:spcPts val="300"/>
                </a:spcBef>
                <a:spcAft>
                  <a:spcPts val="600"/>
                </a:spcAft>
                <a:buFontTx/>
                <a:buNone/>
              </a:pPr>
              <a:endPara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589225" y="1776537"/>
              <a:ext cx="1591322" cy="407541"/>
            </a:xfrm>
            <a:prstGeom prst="rect">
              <a:avLst/>
            </a:prstGeom>
            <a:solidFill>
              <a:schemeClr val="accent2"/>
            </a:solidFill>
          </p:spPr>
          <p:txBody>
            <a:bodyPr rtlCol="0" anchor="ctr">
              <a:noAutofit/>
            </a:bodyPr>
            <a:lstStyle/>
            <a:p>
              <a:pPr algn="ctr" fontAlgn="auto">
                <a:spcBef>
                  <a:spcPts val="3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会员管理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5278561" y="1776536"/>
              <a:ext cx="1591322" cy="407541"/>
            </a:xfrm>
            <a:prstGeom prst="rect">
              <a:avLst/>
            </a:prstGeom>
            <a:solidFill>
              <a:schemeClr val="accent2"/>
            </a:solidFill>
          </p:spPr>
          <p:txBody>
            <a:bodyPr rtlCol="0" anchor="ctr">
              <a:noAutofit/>
            </a:bodyPr>
            <a:lstStyle/>
            <a:p>
              <a:pPr algn="ctr" fontAlgn="auto">
                <a:spcBef>
                  <a:spcPts val="3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积分管理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6967895" y="1776535"/>
              <a:ext cx="1591322" cy="407541"/>
            </a:xfrm>
            <a:prstGeom prst="rect">
              <a:avLst/>
            </a:prstGeom>
            <a:solidFill>
              <a:schemeClr val="accent2"/>
            </a:solidFill>
          </p:spPr>
          <p:txBody>
            <a:bodyPr rtlCol="0" anchor="ctr">
              <a:noAutofit/>
            </a:bodyPr>
            <a:lstStyle/>
            <a:p>
              <a:pPr algn="ctr" fontAlgn="auto">
                <a:spcBef>
                  <a:spcPts val="3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礼品兑换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199706" y="1854064"/>
              <a:ext cx="13405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spcBef>
                  <a:spcPts val="600"/>
                </a:spcBef>
                <a:spcAft>
                  <a:spcPts val="600"/>
                </a:spcAft>
                <a:buFontTx/>
                <a:buNone/>
              </a:pPr>
              <a:r>
                <a:rPr lang="en-US" altLang="zh-CN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CRM</a:t>
              </a:r>
              <a:endPara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251581" y="817621"/>
              <a:ext cx="8094985" cy="700067"/>
            </a:xfrm>
            <a:prstGeom prst="rect">
              <a:avLst/>
            </a:prstGeom>
            <a:noFill/>
            <a:ln>
              <a:solidFill>
                <a:srgbClr val="EFA420"/>
              </a:solidFill>
            </a:ln>
          </p:spPr>
          <p:txBody>
            <a:bodyPr rtlCol="0" anchor="ctr">
              <a:noAutofit/>
            </a:bodyPr>
            <a:lstStyle/>
            <a:p>
              <a:pPr algn="ctr" fontAlgn="auto">
                <a:spcBef>
                  <a:spcPts val="300"/>
                </a:spcBef>
                <a:spcAft>
                  <a:spcPts val="600"/>
                </a:spcAft>
                <a:buFontTx/>
                <a:buNone/>
              </a:pPr>
              <a:endPara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589225" y="991953"/>
              <a:ext cx="1591322" cy="407541"/>
            </a:xfrm>
            <a:prstGeom prst="rect">
              <a:avLst/>
            </a:prstGeom>
            <a:solidFill>
              <a:schemeClr val="accent2"/>
            </a:solidFill>
          </p:spPr>
          <p:txBody>
            <a:bodyPr rtlCol="0" anchor="ctr">
              <a:noAutofit/>
            </a:bodyPr>
            <a:lstStyle/>
            <a:p>
              <a:pPr algn="ctr" fontAlgn="auto">
                <a:spcBef>
                  <a:spcPts val="3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分销管理</a:t>
              </a:r>
              <a:endPara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278561" y="991953"/>
              <a:ext cx="1591322" cy="407541"/>
            </a:xfrm>
            <a:prstGeom prst="rect">
              <a:avLst/>
            </a:prstGeom>
            <a:solidFill>
              <a:schemeClr val="accent2"/>
            </a:solidFill>
          </p:spPr>
          <p:txBody>
            <a:bodyPr rtlCol="0" anchor="ctr">
              <a:noAutofit/>
            </a:bodyPr>
            <a:lstStyle/>
            <a:p>
              <a:pPr algn="ctr" fontAlgn="auto">
                <a:spcBef>
                  <a:spcPts val="3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促销活动</a:t>
              </a:r>
              <a:endPara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967895" y="989062"/>
              <a:ext cx="1591322" cy="407541"/>
            </a:xfrm>
            <a:prstGeom prst="rect">
              <a:avLst/>
            </a:prstGeom>
            <a:solidFill>
              <a:schemeClr val="accent2"/>
            </a:solidFill>
          </p:spPr>
          <p:txBody>
            <a:bodyPr rtlCol="0" anchor="ctr">
              <a:noAutofit/>
            </a:bodyPr>
            <a:lstStyle/>
            <a:p>
              <a:pPr algn="ctr" fontAlgn="auto">
                <a:spcBef>
                  <a:spcPts val="3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微信支付</a:t>
              </a:r>
              <a:endPara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199704" y="1059164"/>
              <a:ext cx="13405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spcBef>
                  <a:spcPts val="6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微商城</a:t>
              </a:r>
              <a:endPara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8657229" y="989061"/>
              <a:ext cx="1591322" cy="407541"/>
            </a:xfrm>
            <a:prstGeom prst="rect">
              <a:avLst/>
            </a:prstGeom>
            <a:solidFill>
              <a:schemeClr val="accent2"/>
            </a:solidFill>
          </p:spPr>
          <p:txBody>
            <a:bodyPr rtlCol="0" anchor="ctr">
              <a:noAutofit/>
            </a:bodyPr>
            <a:lstStyle/>
            <a:p>
              <a:pPr algn="ctr" fontAlgn="auto">
                <a:spcBef>
                  <a:spcPts val="3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便利</a:t>
              </a:r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店微商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2222748" y="2450688"/>
              <a:ext cx="8094985" cy="1597087"/>
            </a:xfrm>
            <a:prstGeom prst="rect">
              <a:avLst/>
            </a:prstGeom>
            <a:noFill/>
            <a:ln>
              <a:solidFill>
                <a:srgbClr val="EFA420"/>
              </a:solidFill>
            </a:ln>
          </p:spPr>
          <p:txBody>
            <a:bodyPr rtlCol="0" anchor="ctr">
              <a:noAutofit/>
            </a:bodyPr>
            <a:lstStyle/>
            <a:p>
              <a:pPr algn="ctr" fontAlgn="auto">
                <a:spcBef>
                  <a:spcPts val="300"/>
                </a:spcBef>
                <a:spcAft>
                  <a:spcPts val="600"/>
                </a:spcAft>
                <a:buFontTx/>
                <a:buNone/>
              </a:pPr>
              <a:endPara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170873" y="2664014"/>
              <a:ext cx="13405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spcBef>
                  <a:spcPts val="6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关键经营指标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3560394" y="2613944"/>
              <a:ext cx="1591322" cy="407541"/>
            </a:xfrm>
            <a:prstGeom prst="rect">
              <a:avLst/>
            </a:prstGeom>
            <a:solidFill>
              <a:schemeClr val="accent2"/>
            </a:solidFill>
          </p:spPr>
          <p:txBody>
            <a:bodyPr rtlCol="0" anchor="ctr">
              <a:noAutofit/>
            </a:bodyPr>
            <a:lstStyle/>
            <a:p>
              <a:pPr algn="ctr" fontAlgn="auto">
                <a:spcBef>
                  <a:spcPts val="3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单枪加油量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5249729" y="2613944"/>
              <a:ext cx="1591322" cy="407541"/>
            </a:xfrm>
            <a:prstGeom prst="rect">
              <a:avLst/>
            </a:prstGeom>
            <a:solidFill>
              <a:schemeClr val="accent2"/>
            </a:solidFill>
          </p:spPr>
          <p:txBody>
            <a:bodyPr rtlCol="0" anchor="ctr">
              <a:noAutofit/>
            </a:bodyPr>
            <a:lstStyle/>
            <a:p>
              <a:pPr algn="ctr" fontAlgn="auto">
                <a:spcBef>
                  <a:spcPts val="3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小金额比例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939064" y="2613944"/>
              <a:ext cx="1591322" cy="407541"/>
            </a:xfrm>
            <a:prstGeom prst="rect">
              <a:avLst/>
            </a:prstGeom>
            <a:solidFill>
              <a:schemeClr val="accent2"/>
            </a:solidFill>
          </p:spPr>
          <p:txBody>
            <a:bodyPr rtlCol="0" anchor="ctr">
              <a:noAutofit/>
            </a:bodyPr>
            <a:lstStyle/>
            <a:p>
              <a:pPr algn="ctr" fontAlgn="auto">
                <a:spcBef>
                  <a:spcPts val="3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会员分析</a:t>
              </a:r>
              <a:endPara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628398" y="2613945"/>
              <a:ext cx="1591322" cy="407541"/>
            </a:xfrm>
            <a:prstGeom prst="rect">
              <a:avLst/>
            </a:prstGeom>
            <a:solidFill>
              <a:schemeClr val="accent2"/>
            </a:solidFill>
          </p:spPr>
          <p:txBody>
            <a:bodyPr rtlCol="0" anchor="ctr">
              <a:noAutofit/>
            </a:bodyPr>
            <a:lstStyle/>
            <a:p>
              <a:pPr algn="ctr" fontAlgn="auto">
                <a:spcBef>
                  <a:spcPts val="3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销量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70873" y="3184740"/>
              <a:ext cx="13405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spcBef>
                  <a:spcPts val="6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关键统计维度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3560394" y="3134669"/>
              <a:ext cx="1591322" cy="407541"/>
            </a:xfrm>
            <a:prstGeom prst="rect">
              <a:avLst/>
            </a:prstGeom>
            <a:solidFill>
              <a:schemeClr val="accent2"/>
            </a:solidFill>
          </p:spPr>
          <p:txBody>
            <a:bodyPr rtlCol="0" anchor="ctr">
              <a:noAutofit/>
            </a:bodyPr>
            <a:lstStyle/>
            <a:p>
              <a:pPr algn="ctr" fontAlgn="auto">
                <a:spcBef>
                  <a:spcPts val="3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金额分布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5249729" y="3127088"/>
              <a:ext cx="1591322" cy="407541"/>
            </a:xfrm>
            <a:prstGeom prst="rect">
              <a:avLst/>
            </a:prstGeom>
            <a:solidFill>
              <a:schemeClr val="accent2"/>
            </a:solidFill>
          </p:spPr>
          <p:txBody>
            <a:bodyPr rtlCol="0" anchor="ctr">
              <a:noAutofit/>
            </a:bodyPr>
            <a:lstStyle/>
            <a:p>
              <a:pPr algn="ctr" fontAlgn="auto">
                <a:spcBef>
                  <a:spcPts val="3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高峰时段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049376" y="3655392"/>
              <a:ext cx="51703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spcBef>
                  <a:spcPts val="6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4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利用数据分析，为营销、内控做数据支持</a:t>
              </a:r>
              <a:endParaRPr lang="zh-CN" altLang="en-US" sz="14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939063" y="3134668"/>
              <a:ext cx="1591322" cy="407541"/>
            </a:xfrm>
            <a:prstGeom prst="rect">
              <a:avLst/>
            </a:prstGeom>
            <a:solidFill>
              <a:schemeClr val="accent2"/>
            </a:solidFill>
          </p:spPr>
          <p:txBody>
            <a:bodyPr rtlCol="0" anchor="ctr">
              <a:noAutofit/>
            </a:bodyPr>
            <a:lstStyle/>
            <a:p>
              <a:pPr algn="ctr" fontAlgn="auto">
                <a:spcBef>
                  <a:spcPts val="3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促销效果分析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8628398" y="3127088"/>
              <a:ext cx="1591322" cy="407541"/>
            </a:xfrm>
            <a:prstGeom prst="rect">
              <a:avLst/>
            </a:prstGeom>
            <a:solidFill>
              <a:schemeClr val="accent2"/>
            </a:solidFill>
          </p:spPr>
          <p:txBody>
            <a:bodyPr rtlCol="0" anchor="ctr">
              <a:noAutofit/>
            </a:bodyPr>
            <a:lstStyle/>
            <a:p>
              <a:pPr algn="ctr" fontAlgn="auto">
                <a:spcBef>
                  <a:spcPts val="3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提抢成本统计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176287" y="3069463"/>
              <a:ext cx="1026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spcBef>
                  <a:spcPts val="6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经营决策支持体系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176287" y="1838882"/>
              <a:ext cx="1026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spcBef>
                  <a:spcPts val="600"/>
                </a:spcBef>
                <a:spcAft>
                  <a:spcPts val="600"/>
                </a:spcAft>
                <a:buFontTx/>
                <a:buNone/>
              </a:pPr>
              <a:r>
                <a:rPr lang="en-US" altLang="zh-CN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CRM</a:t>
              </a:r>
              <a:endPara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205120" y="1054313"/>
              <a:ext cx="1026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fontAlgn="auto">
                <a:spcBef>
                  <a:spcPts val="6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移动销售</a:t>
              </a:r>
              <a:endParaRPr lang="zh-CN" altLang="en-US" sz="14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8657228" y="1776535"/>
              <a:ext cx="1591322" cy="407541"/>
            </a:xfrm>
            <a:prstGeom prst="rect">
              <a:avLst/>
            </a:prstGeom>
            <a:solidFill>
              <a:schemeClr val="accent2"/>
            </a:solidFill>
          </p:spPr>
          <p:txBody>
            <a:bodyPr rtlCol="0" anchor="ctr">
              <a:noAutofit/>
            </a:bodyPr>
            <a:lstStyle/>
            <a:p>
              <a:pPr algn="ctr" fontAlgn="auto">
                <a:spcBef>
                  <a:spcPts val="3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互动活动</a:t>
              </a:r>
              <a:endParaRPr lang="zh-CN" altLang="en-US" sz="1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1163325" y="2376159"/>
              <a:ext cx="982179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10366739" y="1396602"/>
              <a:ext cx="801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6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</a:t>
              </a:r>
              <a:endPara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0366739" y="3109990"/>
              <a:ext cx="8014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600"/>
                </a:spcBef>
                <a:spcAft>
                  <a:spcPts val="600"/>
                </a:spcAft>
                <a:buFontTx/>
                <a:buNone/>
              </a:pPr>
              <a:r>
                <a:rPr lang="zh-CN" altLang="en-US" sz="1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endPara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4" name="直接连接符 83"/>
            <p:cNvCxnSpPr/>
            <p:nvPr/>
          </p:nvCxnSpPr>
          <p:spPr>
            <a:xfrm>
              <a:off x="1147454" y="4180883"/>
              <a:ext cx="982179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组合 1"/>
            <p:cNvGrpSpPr/>
            <p:nvPr/>
          </p:nvGrpSpPr>
          <p:grpSpPr>
            <a:xfrm>
              <a:off x="1147454" y="4313992"/>
              <a:ext cx="10020712" cy="1201073"/>
              <a:chOff x="1147454" y="5583183"/>
              <a:chExt cx="10020712" cy="1201073"/>
            </a:xfrm>
          </p:grpSpPr>
          <p:sp>
            <p:nvSpPr>
              <p:cNvPr id="86" name="矩形 85"/>
              <p:cNvSpPr/>
              <p:nvPr/>
            </p:nvSpPr>
            <p:spPr>
              <a:xfrm>
                <a:off x="2222748" y="5583183"/>
                <a:ext cx="8094985" cy="1201073"/>
              </a:xfrm>
              <a:prstGeom prst="rect">
                <a:avLst/>
              </a:prstGeom>
              <a:noFill/>
              <a:ln>
                <a:solidFill>
                  <a:srgbClr val="EFA420"/>
                </a:solidFill>
              </a:ln>
            </p:spPr>
            <p:txBody>
              <a:bodyPr rtlCol="0" anchor="ctr">
                <a:noAutofit/>
              </a:bodyPr>
              <a:lstStyle/>
              <a:p>
                <a:pPr algn="ctr" fontAlgn="auto">
                  <a:spcBef>
                    <a:spcPts val="300"/>
                  </a:spcBef>
                  <a:spcAft>
                    <a:spcPts val="600"/>
                  </a:spcAft>
                  <a:buFontTx/>
                  <a:buNone/>
                </a:pPr>
                <a:endPara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3560393" y="6287506"/>
                <a:ext cx="1591322" cy="407541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rtlCol="0" anchor="ctr">
                <a:noAutofit/>
              </a:bodyPr>
              <a:lstStyle/>
              <a:p>
                <a:pPr algn="ctr" fontAlgn="auto">
                  <a:spcBef>
                    <a:spcPts val="300"/>
                  </a:spcBef>
                  <a:spcAft>
                    <a:spcPts val="600"/>
                  </a:spcAft>
                  <a:buFontTx/>
                  <a:buNone/>
                </a:pPr>
                <a:r>
                  <a:rPr lang="zh-CN" altLang="en-US" sz="16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自动回复</a:t>
                </a:r>
                <a:endPara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5249728" y="6287506"/>
                <a:ext cx="1591322" cy="407541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rtlCol="0" anchor="ctr">
                <a:noAutofit/>
              </a:bodyPr>
              <a:lstStyle/>
              <a:p>
                <a:pPr algn="ctr" fontAlgn="auto">
                  <a:spcBef>
                    <a:spcPts val="300"/>
                  </a:spcBef>
                  <a:spcAft>
                    <a:spcPts val="600"/>
                  </a:spcAft>
                  <a:buFontTx/>
                  <a:buNone/>
                </a:pPr>
                <a:r>
                  <a:rPr lang="zh-CN" altLang="en-US" sz="16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微官网</a:t>
                </a:r>
                <a:endPara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3560393" y="5762831"/>
                <a:ext cx="1591322" cy="407541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rtlCol="0" anchor="ctr">
                <a:noAutofit/>
              </a:bodyPr>
              <a:lstStyle/>
              <a:p>
                <a:pPr algn="ctr" fontAlgn="auto">
                  <a:spcBef>
                    <a:spcPts val="300"/>
                  </a:spcBef>
                  <a:spcAft>
                    <a:spcPts val="600"/>
                  </a:spcAft>
                  <a:buFontTx/>
                  <a:buNone/>
                </a:pPr>
                <a:r>
                  <a:rPr lang="zh-CN" altLang="en-US" sz="16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微信托管</a:t>
                </a:r>
                <a:endPara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5249728" y="5762831"/>
                <a:ext cx="1591322" cy="407541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rtlCol="0" anchor="ctr">
                <a:noAutofit/>
              </a:bodyPr>
              <a:lstStyle/>
              <a:p>
                <a:pPr algn="ctr" fontAlgn="auto">
                  <a:spcBef>
                    <a:spcPts val="300"/>
                  </a:spcBef>
                  <a:spcAft>
                    <a:spcPts val="600"/>
                  </a:spcAft>
                  <a:buFontTx/>
                  <a:buNone/>
                </a:pPr>
                <a:r>
                  <a:rPr lang="zh-CN" altLang="en-US" sz="16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自定义菜单</a:t>
                </a:r>
                <a:endPara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6939063" y="5758880"/>
                <a:ext cx="1591322" cy="407541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rtlCol="0" anchor="ctr">
                <a:noAutofit/>
              </a:bodyPr>
              <a:lstStyle/>
              <a:p>
                <a:pPr algn="ctr" fontAlgn="auto">
                  <a:spcBef>
                    <a:spcPts val="300"/>
                  </a:spcBef>
                  <a:spcAft>
                    <a:spcPts val="600"/>
                  </a:spcAft>
                  <a:buFontTx/>
                  <a:buNone/>
                </a:pPr>
                <a:r>
                  <a:rPr lang="zh-CN" altLang="en-US" sz="16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带参二维码</a:t>
                </a:r>
                <a:endPara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文本框 91"/>
              <p:cNvSpPr txBox="1"/>
              <p:nvPr/>
            </p:nvSpPr>
            <p:spPr>
              <a:xfrm>
                <a:off x="2170873" y="5808950"/>
                <a:ext cx="134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fontAlgn="auto">
                  <a:spcBef>
                    <a:spcPts val="600"/>
                  </a:spcBef>
                  <a:spcAft>
                    <a:spcPts val="600"/>
                  </a:spcAft>
                  <a:buFontTx/>
                  <a:buNone/>
                </a:pPr>
                <a:r>
                  <a:rPr lang="zh-CN" altLang="en-US" sz="14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办公管理</a:t>
                </a:r>
              </a:p>
            </p:txBody>
          </p:sp>
          <p:sp>
            <p:nvSpPr>
              <p:cNvPr id="93" name="文本框 92"/>
              <p:cNvSpPr txBox="1"/>
              <p:nvPr/>
            </p:nvSpPr>
            <p:spPr>
              <a:xfrm>
                <a:off x="2170873" y="6335143"/>
                <a:ext cx="13405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fontAlgn="auto">
                  <a:spcBef>
                    <a:spcPts val="600"/>
                  </a:spcBef>
                  <a:spcAft>
                    <a:spcPts val="600"/>
                  </a:spcAft>
                  <a:buFontTx/>
                  <a:buNone/>
                </a:pPr>
                <a:r>
                  <a:rPr lang="zh-CN" altLang="en-US" sz="14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基础人力资源</a:t>
                </a: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1147454" y="5918232"/>
                <a:ext cx="102628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fontAlgn="auto">
                  <a:spcBef>
                    <a:spcPts val="600"/>
                  </a:spcBef>
                  <a:spcAft>
                    <a:spcPts val="600"/>
                  </a:spcAft>
                  <a:buFontTx/>
                  <a:buNone/>
                </a:pPr>
                <a:r>
                  <a:rPr lang="zh-CN" altLang="en-US" sz="1400" dirty="0" smtClean="0">
                    <a:solidFill>
                      <a:prstClr val="white">
                        <a:lumMod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微信基础体系</a:t>
                </a:r>
                <a:endParaRPr lang="zh-CN" altLang="en-US" sz="1400" dirty="0" smtClean="0">
                  <a:solidFill>
                    <a:prstClr val="white">
                      <a:lumMod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8657228" y="5758879"/>
                <a:ext cx="1591322" cy="407541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rtlCol="0" anchor="ctr">
                <a:noAutofit/>
              </a:bodyPr>
              <a:lstStyle/>
              <a:p>
                <a:pPr algn="ctr" fontAlgn="auto">
                  <a:spcBef>
                    <a:spcPts val="300"/>
                  </a:spcBef>
                  <a:spcAft>
                    <a:spcPts val="600"/>
                  </a:spcAft>
                  <a:buFontTx/>
                  <a:buNone/>
                </a:pPr>
                <a:r>
                  <a:rPr lang="zh-CN" altLang="en-US" sz="16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内容发布</a:t>
                </a:r>
                <a:endParaRPr lang="zh-CN" altLang="en-US" sz="16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文本框 95"/>
              <p:cNvSpPr txBox="1"/>
              <p:nvPr/>
            </p:nvSpPr>
            <p:spPr>
              <a:xfrm>
                <a:off x="10366739" y="5918232"/>
                <a:ext cx="8014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600"/>
                  </a:spcBef>
                  <a:spcAft>
                    <a:spcPts val="600"/>
                  </a:spcAft>
                  <a:buFontTx/>
                  <a:buNone/>
                </a:pPr>
                <a:r>
                  <a:rPr lang="zh-CN" altLang="en-US" sz="1400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</a:t>
                </a:r>
                <a:endParaRPr lang="zh-CN" altLang="en-US" sz="1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56910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5526" y="103909"/>
            <a:ext cx="10875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建议的执行步骤</a:t>
            </a:r>
            <a:endParaRPr lang="zh-CN" altLang="en-US" sz="28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-374363" y="3791132"/>
            <a:ext cx="1241155" cy="25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866792" y="3572988"/>
            <a:ext cx="451329" cy="45132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>
            <a:endCxn id="6" idx="2"/>
          </p:cNvCxnSpPr>
          <p:nvPr/>
        </p:nvCxnSpPr>
        <p:spPr>
          <a:xfrm>
            <a:off x="1318121" y="3791132"/>
            <a:ext cx="761604" cy="752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2079725" y="3572988"/>
            <a:ext cx="451329" cy="45132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>
            <a:stCxn id="6" idx="6"/>
            <a:endCxn id="8" idx="2"/>
          </p:cNvCxnSpPr>
          <p:nvPr/>
        </p:nvCxnSpPr>
        <p:spPr>
          <a:xfrm>
            <a:off x="2531054" y="3798653"/>
            <a:ext cx="14817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4012762" y="3572988"/>
            <a:ext cx="451329" cy="45132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>
            <a:stCxn id="8" idx="6"/>
            <a:endCxn id="10" idx="2"/>
          </p:cNvCxnSpPr>
          <p:nvPr/>
        </p:nvCxnSpPr>
        <p:spPr>
          <a:xfrm>
            <a:off x="4464091" y="3798653"/>
            <a:ext cx="236555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829646" y="3572988"/>
            <a:ext cx="451329" cy="45132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>
            <a:stCxn id="10" idx="6"/>
            <a:endCxn id="12" idx="2"/>
          </p:cNvCxnSpPr>
          <p:nvPr/>
        </p:nvCxnSpPr>
        <p:spPr>
          <a:xfrm flipV="1">
            <a:off x="7280975" y="3776522"/>
            <a:ext cx="2637028" cy="221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9918003" y="3550857"/>
            <a:ext cx="451329" cy="45132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>
            <a:stCxn id="12" idx="6"/>
          </p:cNvCxnSpPr>
          <p:nvPr/>
        </p:nvCxnSpPr>
        <p:spPr>
          <a:xfrm>
            <a:off x="10369332" y="3776522"/>
            <a:ext cx="1667854" cy="171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5400000" flipH="1" flipV="1">
            <a:off x="691276" y="3176822"/>
            <a:ext cx="804868" cy="25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979624" y="2662809"/>
            <a:ext cx="225665" cy="22566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rot="5400000" flipH="1" flipV="1">
            <a:off x="1904210" y="4433019"/>
            <a:ext cx="804868" cy="25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2192558" y="4821665"/>
            <a:ext cx="225665" cy="22566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>
            <a:stCxn id="8" idx="0"/>
          </p:cNvCxnSpPr>
          <p:nvPr/>
        </p:nvCxnSpPr>
        <p:spPr>
          <a:xfrm flipV="1">
            <a:off x="4238427" y="2057299"/>
            <a:ext cx="23884" cy="15156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4146971" y="1944465"/>
            <a:ext cx="225665" cy="22566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rot="5400000" flipH="1" flipV="1">
            <a:off x="9723643" y="3153635"/>
            <a:ext cx="804868" cy="25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10011991" y="2639622"/>
            <a:ext cx="225665" cy="22566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rot="5400000" flipH="1" flipV="1">
            <a:off x="6643835" y="4433019"/>
            <a:ext cx="804868" cy="25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6932183" y="4821665"/>
            <a:ext cx="225665" cy="22566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Picture 1" descr="C:\Users\唧唧伊\AppData\Roaming\Tencent\Users\522829173\QQ\WinTemp\RichOle\@CA[WAX0I{J{JLY3TEN}RC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463" y="1414154"/>
            <a:ext cx="1431186" cy="1135823"/>
          </a:xfrm>
          <a:prstGeom prst="rect">
            <a:avLst/>
          </a:prstGeom>
          <a:noFill/>
        </p:spPr>
      </p:pic>
      <p:sp>
        <p:nvSpPr>
          <p:cNvPr id="25" name="TextBox 47"/>
          <p:cNvSpPr txBox="1"/>
          <p:nvPr/>
        </p:nvSpPr>
        <p:spPr>
          <a:xfrm>
            <a:off x="1451736" y="1896226"/>
            <a:ext cx="3497800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微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信基础托管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6" name="Picture 3" descr="http://pic.58pic.com/58pic/14/76/44/03Q58PICMhU_102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4061" y="5160161"/>
            <a:ext cx="957741" cy="957741"/>
          </a:xfrm>
          <a:prstGeom prst="rect">
            <a:avLst/>
          </a:prstGeom>
          <a:noFill/>
        </p:spPr>
      </p:pic>
      <p:sp>
        <p:nvSpPr>
          <p:cNvPr id="27" name="TextBox 48"/>
          <p:cNvSpPr txBox="1"/>
          <p:nvPr/>
        </p:nvSpPr>
        <p:spPr>
          <a:xfrm>
            <a:off x="2869551" y="5236423"/>
            <a:ext cx="3497800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微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信会员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8" name="Picture 4" descr="C:\Users\唧唧伊\AppData\Roaming\Tencent\Users\522829173\QQ\WinTemp\RichOle\A{NP4~10CLMZ`2W@@V%WC[W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2810" y="1041807"/>
            <a:ext cx="1327618" cy="744693"/>
          </a:xfrm>
          <a:prstGeom prst="rect">
            <a:avLst/>
          </a:prstGeom>
          <a:noFill/>
        </p:spPr>
      </p:pic>
      <p:sp>
        <p:nvSpPr>
          <p:cNvPr id="29" name="TextBox 49"/>
          <p:cNvSpPr txBox="1"/>
          <p:nvPr/>
        </p:nvSpPr>
        <p:spPr>
          <a:xfrm>
            <a:off x="4815922" y="1235740"/>
            <a:ext cx="3497800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微信支付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" name="Picture 5" descr="C:\Users\唧唧伊\AppData\Roaming\Tencent\Users\522829173\QQ\WinTemp\RichOle\_9E0M(}C0LS2PV7D01UO4TV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68021" y="5160161"/>
            <a:ext cx="1275102" cy="1072802"/>
          </a:xfrm>
          <a:prstGeom prst="rect">
            <a:avLst/>
          </a:prstGeom>
          <a:noFill/>
        </p:spPr>
      </p:pic>
      <p:sp>
        <p:nvSpPr>
          <p:cNvPr id="31" name="TextBox 50"/>
          <p:cNvSpPr txBox="1"/>
          <p:nvPr/>
        </p:nvSpPr>
        <p:spPr>
          <a:xfrm>
            <a:off x="7597929" y="5290084"/>
            <a:ext cx="1814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微信商城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与商城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促销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2" name="Picture 6" descr="C:\Users\唧唧伊\AppData\Roaming\Tencent\Users\522829173\QQ\WinTemp\RichOle\02FHC_(6_G7GFNX)(DOS$@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73494" y="1624132"/>
            <a:ext cx="932765" cy="883348"/>
          </a:xfrm>
          <a:prstGeom prst="rect">
            <a:avLst/>
          </a:prstGeom>
          <a:noFill/>
        </p:spPr>
      </p:pic>
      <p:sp>
        <p:nvSpPr>
          <p:cNvPr id="33" name="TextBox 51"/>
          <p:cNvSpPr txBox="1"/>
          <p:nvPr/>
        </p:nvSpPr>
        <p:spPr>
          <a:xfrm>
            <a:off x="10576152" y="1511300"/>
            <a:ext cx="1283516" cy="40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数据分析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6" name="直接连接符 35"/>
          <p:cNvCxnSpPr/>
          <p:nvPr/>
        </p:nvCxnSpPr>
        <p:spPr bwMode="auto">
          <a:xfrm>
            <a:off x="6112361" y="884041"/>
            <a:ext cx="0" cy="56170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接连接符 36"/>
          <p:cNvCxnSpPr/>
          <p:nvPr/>
        </p:nvCxnSpPr>
        <p:spPr bwMode="auto">
          <a:xfrm>
            <a:off x="9408875" y="838321"/>
            <a:ext cx="0" cy="57084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文本框 38"/>
          <p:cNvSpPr txBox="1"/>
          <p:nvPr/>
        </p:nvSpPr>
        <p:spPr>
          <a:xfrm>
            <a:off x="2936028" y="6052194"/>
            <a:ext cx="1406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sz="3200" dirty="0">
                <a:solidFill>
                  <a:srgbClr val="C00000"/>
                </a:solidFill>
                <a:latin typeface="+mn-ea"/>
                <a:ea typeface="+mn-ea"/>
              </a:rPr>
              <a:t>第一期</a:t>
            </a:r>
            <a:endParaRPr lang="zh-CN" altLang="en-US" sz="3200" dirty="0" smtClean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098889" y="1557673"/>
            <a:ext cx="1406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sz="2800" dirty="0" smtClean="0">
                <a:solidFill>
                  <a:srgbClr val="C00000"/>
                </a:solidFill>
                <a:latin typeface="+mn-ea"/>
                <a:ea typeface="+mn-ea"/>
              </a:rPr>
              <a:t>第二期</a:t>
            </a:r>
            <a:endParaRPr lang="zh-CN" altLang="en-US" sz="2800" dirty="0" smtClean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024926" y="4824667"/>
            <a:ext cx="1406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zh-CN" altLang="en-US" sz="2800" dirty="0" smtClean="0">
                <a:solidFill>
                  <a:srgbClr val="C00000"/>
                </a:solidFill>
                <a:latin typeface="+mn-ea"/>
                <a:ea typeface="+mn-ea"/>
              </a:rPr>
              <a:t>第三期</a:t>
            </a:r>
            <a:endParaRPr lang="zh-CN" altLang="en-US" sz="2800" dirty="0" smtClean="0">
              <a:solidFill>
                <a:srgbClr val="C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8095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>
            <a:off x="2865165" y="3733796"/>
            <a:ext cx="8612645" cy="240126"/>
          </a:xfrm>
          <a:custGeom>
            <a:avLst/>
            <a:gdLst>
              <a:gd name="connsiteX0" fmla="*/ 43849 w 10173687"/>
              <a:gd name="connsiteY0" fmla="*/ 169349 h 283649"/>
              <a:gd name="connsiteX1" fmla="*/ 672499 w 10173687"/>
              <a:gd name="connsiteY1" fmla="*/ 197924 h 283649"/>
              <a:gd name="connsiteX2" fmla="*/ 815374 w 10173687"/>
              <a:gd name="connsiteY2" fmla="*/ 212212 h 283649"/>
              <a:gd name="connsiteX3" fmla="*/ 1072549 w 10173687"/>
              <a:gd name="connsiteY3" fmla="*/ 226499 h 283649"/>
              <a:gd name="connsiteX4" fmla="*/ 1358299 w 10173687"/>
              <a:gd name="connsiteY4" fmla="*/ 255074 h 283649"/>
              <a:gd name="connsiteX5" fmla="*/ 1501174 w 10173687"/>
              <a:gd name="connsiteY5" fmla="*/ 269362 h 283649"/>
              <a:gd name="connsiteX6" fmla="*/ 1786924 w 10173687"/>
              <a:gd name="connsiteY6" fmla="*/ 283649 h 283649"/>
              <a:gd name="connsiteX7" fmla="*/ 3229962 w 10173687"/>
              <a:gd name="connsiteY7" fmla="*/ 269362 h 283649"/>
              <a:gd name="connsiteX8" fmla="*/ 3730024 w 10173687"/>
              <a:gd name="connsiteY8" fmla="*/ 212212 h 283649"/>
              <a:gd name="connsiteX9" fmla="*/ 4058637 w 10173687"/>
              <a:gd name="connsiteY9" fmla="*/ 197924 h 283649"/>
              <a:gd name="connsiteX10" fmla="*/ 4287237 w 10173687"/>
              <a:gd name="connsiteY10" fmla="*/ 155062 h 283649"/>
              <a:gd name="connsiteX11" fmla="*/ 4472974 w 10173687"/>
              <a:gd name="connsiteY11" fmla="*/ 126487 h 283649"/>
              <a:gd name="connsiteX12" fmla="*/ 4630137 w 10173687"/>
              <a:gd name="connsiteY12" fmla="*/ 97912 h 283649"/>
              <a:gd name="connsiteX13" fmla="*/ 4944462 w 10173687"/>
              <a:gd name="connsiteY13" fmla="*/ 83624 h 283649"/>
              <a:gd name="connsiteX14" fmla="*/ 5130199 w 10173687"/>
              <a:gd name="connsiteY14" fmla="*/ 69337 h 283649"/>
              <a:gd name="connsiteX15" fmla="*/ 5501674 w 10173687"/>
              <a:gd name="connsiteY15" fmla="*/ 55049 h 283649"/>
              <a:gd name="connsiteX16" fmla="*/ 7187599 w 10173687"/>
              <a:gd name="connsiteY16" fmla="*/ 26474 h 283649"/>
              <a:gd name="connsiteX17" fmla="*/ 10173687 w 10173687"/>
              <a:gd name="connsiteY17" fmla="*/ 26474 h 28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173687" h="283649">
                <a:moveTo>
                  <a:pt x="43849" y="169349"/>
                </a:moveTo>
                <a:cubicBezTo>
                  <a:pt x="371619" y="205769"/>
                  <a:pt x="0" y="168035"/>
                  <a:pt x="672499" y="197924"/>
                </a:cubicBezTo>
                <a:cubicBezTo>
                  <a:pt x="720314" y="200049"/>
                  <a:pt x="767633" y="208802"/>
                  <a:pt x="815374" y="212212"/>
                </a:cubicBezTo>
                <a:cubicBezTo>
                  <a:pt x="901013" y="218329"/>
                  <a:pt x="986824" y="221737"/>
                  <a:pt x="1072549" y="226499"/>
                </a:cubicBezTo>
                <a:cubicBezTo>
                  <a:pt x="1298184" y="251570"/>
                  <a:pt x="1103585" y="230815"/>
                  <a:pt x="1358299" y="255074"/>
                </a:cubicBezTo>
                <a:cubicBezTo>
                  <a:pt x="1405946" y="259612"/>
                  <a:pt x="1453417" y="266178"/>
                  <a:pt x="1501174" y="269362"/>
                </a:cubicBezTo>
                <a:cubicBezTo>
                  <a:pt x="1596332" y="275706"/>
                  <a:pt x="1691674" y="278887"/>
                  <a:pt x="1786924" y="283649"/>
                </a:cubicBezTo>
                <a:lnTo>
                  <a:pt x="3229962" y="269362"/>
                </a:lnTo>
                <a:cubicBezTo>
                  <a:pt x="3397621" y="263198"/>
                  <a:pt x="3562410" y="219500"/>
                  <a:pt x="3730024" y="212212"/>
                </a:cubicBezTo>
                <a:lnTo>
                  <a:pt x="4058637" y="197924"/>
                </a:lnTo>
                <a:lnTo>
                  <a:pt x="4287237" y="155062"/>
                </a:lnTo>
                <a:cubicBezTo>
                  <a:pt x="4359947" y="141842"/>
                  <a:pt x="4398028" y="137193"/>
                  <a:pt x="4472974" y="126487"/>
                </a:cubicBezTo>
                <a:cubicBezTo>
                  <a:pt x="4541175" y="103753"/>
                  <a:pt x="4529162" y="104644"/>
                  <a:pt x="4630137" y="97912"/>
                </a:cubicBezTo>
                <a:cubicBezTo>
                  <a:pt x="4734788" y="90935"/>
                  <a:pt x="4839750" y="89608"/>
                  <a:pt x="4944462" y="83624"/>
                </a:cubicBezTo>
                <a:cubicBezTo>
                  <a:pt x="5006456" y="80081"/>
                  <a:pt x="5068185" y="72517"/>
                  <a:pt x="5130199" y="69337"/>
                </a:cubicBezTo>
                <a:cubicBezTo>
                  <a:pt x="5253953" y="62991"/>
                  <a:pt x="5377849" y="59812"/>
                  <a:pt x="5501674" y="55049"/>
                </a:cubicBezTo>
                <a:cubicBezTo>
                  <a:pt x="6162284" y="0"/>
                  <a:pt x="5738526" y="31074"/>
                  <a:pt x="7187599" y="26474"/>
                </a:cubicBezTo>
                <a:lnTo>
                  <a:pt x="10173687" y="26474"/>
                </a:lnTo>
              </a:path>
            </a:pathLst>
          </a:cu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24"/>
          </a:p>
        </p:txBody>
      </p:sp>
      <p:sp>
        <p:nvSpPr>
          <p:cNvPr id="19" name="任意多边形 18"/>
          <p:cNvSpPr/>
          <p:nvPr/>
        </p:nvSpPr>
        <p:spPr>
          <a:xfrm>
            <a:off x="2926125" y="3124204"/>
            <a:ext cx="8527142" cy="302381"/>
          </a:xfrm>
          <a:custGeom>
            <a:avLst/>
            <a:gdLst>
              <a:gd name="connsiteX0" fmla="*/ 0 w 10072687"/>
              <a:gd name="connsiteY0" fmla="*/ 214313 h 357188"/>
              <a:gd name="connsiteX1" fmla="*/ 2471737 w 10072687"/>
              <a:gd name="connsiteY1" fmla="*/ 228600 h 357188"/>
              <a:gd name="connsiteX2" fmla="*/ 3243262 w 10072687"/>
              <a:gd name="connsiteY2" fmla="*/ 214313 h 357188"/>
              <a:gd name="connsiteX3" fmla="*/ 3386137 w 10072687"/>
              <a:gd name="connsiteY3" fmla="*/ 185738 h 357188"/>
              <a:gd name="connsiteX4" fmla="*/ 3714750 w 10072687"/>
              <a:gd name="connsiteY4" fmla="*/ 128588 h 357188"/>
              <a:gd name="connsiteX5" fmla="*/ 4186237 w 10072687"/>
              <a:gd name="connsiteY5" fmla="*/ 71438 h 357188"/>
              <a:gd name="connsiteX6" fmla="*/ 5086350 w 10072687"/>
              <a:gd name="connsiteY6" fmla="*/ 100013 h 357188"/>
              <a:gd name="connsiteX7" fmla="*/ 5257800 w 10072687"/>
              <a:gd name="connsiteY7" fmla="*/ 128588 h 357188"/>
              <a:gd name="connsiteX8" fmla="*/ 5729287 w 10072687"/>
              <a:gd name="connsiteY8" fmla="*/ 142875 h 357188"/>
              <a:gd name="connsiteX9" fmla="*/ 5972175 w 10072687"/>
              <a:gd name="connsiteY9" fmla="*/ 185738 h 357188"/>
              <a:gd name="connsiteX10" fmla="*/ 6315075 w 10072687"/>
              <a:gd name="connsiteY10" fmla="*/ 257175 h 357188"/>
              <a:gd name="connsiteX11" fmla="*/ 6472237 w 10072687"/>
              <a:gd name="connsiteY11" fmla="*/ 271463 h 357188"/>
              <a:gd name="connsiteX12" fmla="*/ 6586537 w 10072687"/>
              <a:gd name="connsiteY12" fmla="*/ 285750 h 357188"/>
              <a:gd name="connsiteX13" fmla="*/ 7043737 w 10072687"/>
              <a:gd name="connsiteY13" fmla="*/ 300038 h 357188"/>
              <a:gd name="connsiteX14" fmla="*/ 7458075 w 10072687"/>
              <a:gd name="connsiteY14" fmla="*/ 357188 h 357188"/>
              <a:gd name="connsiteX15" fmla="*/ 7729537 w 10072687"/>
              <a:gd name="connsiteY15" fmla="*/ 314325 h 357188"/>
              <a:gd name="connsiteX16" fmla="*/ 7843837 w 10072687"/>
              <a:gd name="connsiteY16" fmla="*/ 285750 h 357188"/>
              <a:gd name="connsiteX17" fmla="*/ 7958137 w 10072687"/>
              <a:gd name="connsiteY17" fmla="*/ 257175 h 357188"/>
              <a:gd name="connsiteX18" fmla="*/ 8086725 w 10072687"/>
              <a:gd name="connsiteY18" fmla="*/ 242888 h 357188"/>
              <a:gd name="connsiteX19" fmla="*/ 8786812 w 10072687"/>
              <a:gd name="connsiteY19" fmla="*/ 228600 h 357188"/>
              <a:gd name="connsiteX20" fmla="*/ 8843962 w 10072687"/>
              <a:gd name="connsiteY20" fmla="*/ 214313 h 357188"/>
              <a:gd name="connsiteX21" fmla="*/ 9001125 w 10072687"/>
              <a:gd name="connsiteY21" fmla="*/ 171450 h 357188"/>
              <a:gd name="connsiteX22" fmla="*/ 9229725 w 10072687"/>
              <a:gd name="connsiteY22" fmla="*/ 128588 h 357188"/>
              <a:gd name="connsiteX23" fmla="*/ 9415462 w 10072687"/>
              <a:gd name="connsiteY23" fmla="*/ 28575 h 357188"/>
              <a:gd name="connsiteX24" fmla="*/ 9458325 w 10072687"/>
              <a:gd name="connsiteY24" fmla="*/ 14288 h 357188"/>
              <a:gd name="connsiteX25" fmla="*/ 9544050 w 10072687"/>
              <a:gd name="connsiteY25" fmla="*/ 0 h 357188"/>
              <a:gd name="connsiteX26" fmla="*/ 9858375 w 10072687"/>
              <a:gd name="connsiteY26" fmla="*/ 42863 h 357188"/>
              <a:gd name="connsiteX27" fmla="*/ 9901237 w 10072687"/>
              <a:gd name="connsiteY27" fmla="*/ 71438 h 357188"/>
              <a:gd name="connsiteX28" fmla="*/ 10072687 w 10072687"/>
              <a:gd name="connsiteY28" fmla="*/ 100013 h 357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72687" h="357188">
                <a:moveTo>
                  <a:pt x="0" y="214313"/>
                </a:moveTo>
                <a:lnTo>
                  <a:pt x="2471737" y="228600"/>
                </a:lnTo>
                <a:cubicBezTo>
                  <a:pt x="2728956" y="228600"/>
                  <a:pt x="2986325" y="226357"/>
                  <a:pt x="3243262" y="214313"/>
                </a:cubicBezTo>
                <a:cubicBezTo>
                  <a:pt x="3291777" y="212039"/>
                  <a:pt x="3338352" y="194426"/>
                  <a:pt x="3386137" y="185738"/>
                </a:cubicBezTo>
                <a:lnTo>
                  <a:pt x="3714750" y="128588"/>
                </a:lnTo>
                <a:cubicBezTo>
                  <a:pt x="3968389" y="85107"/>
                  <a:pt x="3857842" y="102714"/>
                  <a:pt x="4186237" y="71438"/>
                </a:cubicBezTo>
                <a:cubicBezTo>
                  <a:pt x="4241961" y="72765"/>
                  <a:pt x="4908955" y="83886"/>
                  <a:pt x="5086350" y="100013"/>
                </a:cubicBezTo>
                <a:cubicBezTo>
                  <a:pt x="5144050" y="105259"/>
                  <a:pt x="5199990" y="124734"/>
                  <a:pt x="5257800" y="128588"/>
                </a:cubicBezTo>
                <a:cubicBezTo>
                  <a:pt x="5414686" y="139047"/>
                  <a:pt x="5572125" y="138113"/>
                  <a:pt x="5729287" y="142875"/>
                </a:cubicBezTo>
                <a:cubicBezTo>
                  <a:pt x="5828593" y="157062"/>
                  <a:pt x="5866638" y="160610"/>
                  <a:pt x="5972175" y="185738"/>
                </a:cubicBezTo>
                <a:cubicBezTo>
                  <a:pt x="6203472" y="240808"/>
                  <a:pt x="6059862" y="225273"/>
                  <a:pt x="6315075" y="257175"/>
                </a:cubicBezTo>
                <a:cubicBezTo>
                  <a:pt x="6367272" y="263700"/>
                  <a:pt x="6419923" y="265956"/>
                  <a:pt x="6472237" y="271463"/>
                </a:cubicBezTo>
                <a:cubicBezTo>
                  <a:pt x="6510423" y="275483"/>
                  <a:pt x="6548188" y="283833"/>
                  <a:pt x="6586537" y="285750"/>
                </a:cubicBezTo>
                <a:cubicBezTo>
                  <a:pt x="6738821" y="293364"/>
                  <a:pt x="6891337" y="295275"/>
                  <a:pt x="7043737" y="300038"/>
                </a:cubicBezTo>
                <a:cubicBezTo>
                  <a:pt x="7402357" y="331222"/>
                  <a:pt x="7268041" y="293843"/>
                  <a:pt x="7458075" y="357188"/>
                </a:cubicBezTo>
                <a:cubicBezTo>
                  <a:pt x="7548562" y="342900"/>
                  <a:pt x="7639460" y="331006"/>
                  <a:pt x="7729537" y="314325"/>
                </a:cubicBezTo>
                <a:cubicBezTo>
                  <a:pt x="7768153" y="307174"/>
                  <a:pt x="7805737" y="295275"/>
                  <a:pt x="7843837" y="285750"/>
                </a:cubicBezTo>
                <a:cubicBezTo>
                  <a:pt x="7881937" y="276225"/>
                  <a:pt x="7919105" y="261512"/>
                  <a:pt x="7958137" y="257175"/>
                </a:cubicBezTo>
                <a:cubicBezTo>
                  <a:pt x="8001000" y="252413"/>
                  <a:pt x="8043624" y="244374"/>
                  <a:pt x="8086725" y="242888"/>
                </a:cubicBezTo>
                <a:cubicBezTo>
                  <a:pt x="8319997" y="234844"/>
                  <a:pt x="8553450" y="233363"/>
                  <a:pt x="8786812" y="228600"/>
                </a:cubicBezTo>
                <a:cubicBezTo>
                  <a:pt x="8805862" y="223838"/>
                  <a:pt x="8825081" y="219707"/>
                  <a:pt x="8843962" y="214313"/>
                </a:cubicBezTo>
                <a:cubicBezTo>
                  <a:pt x="8939765" y="186941"/>
                  <a:pt x="8831320" y="205411"/>
                  <a:pt x="9001125" y="171450"/>
                </a:cubicBezTo>
                <a:cubicBezTo>
                  <a:pt x="9319179" y="107839"/>
                  <a:pt x="9073244" y="167707"/>
                  <a:pt x="9229725" y="128588"/>
                </a:cubicBezTo>
                <a:cubicBezTo>
                  <a:pt x="9291375" y="87487"/>
                  <a:pt x="9336349" y="54945"/>
                  <a:pt x="9415462" y="28575"/>
                </a:cubicBezTo>
                <a:cubicBezTo>
                  <a:pt x="9429750" y="23813"/>
                  <a:pt x="9443623" y="17555"/>
                  <a:pt x="9458325" y="14288"/>
                </a:cubicBezTo>
                <a:cubicBezTo>
                  <a:pt x="9486604" y="8004"/>
                  <a:pt x="9515475" y="4763"/>
                  <a:pt x="9544050" y="0"/>
                </a:cubicBezTo>
                <a:cubicBezTo>
                  <a:pt x="9648825" y="14288"/>
                  <a:pt x="9754684" y="22125"/>
                  <a:pt x="9858375" y="42863"/>
                </a:cubicBezTo>
                <a:cubicBezTo>
                  <a:pt x="9875213" y="46231"/>
                  <a:pt x="9885546" y="64464"/>
                  <a:pt x="9901237" y="71438"/>
                </a:cubicBezTo>
                <a:cubicBezTo>
                  <a:pt x="9985862" y="109049"/>
                  <a:pt x="9983602" y="100013"/>
                  <a:pt x="10072687" y="100013"/>
                </a:cubicBezTo>
              </a:path>
            </a:pathLst>
          </a:cu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24"/>
          </a:p>
        </p:txBody>
      </p:sp>
      <p:grpSp>
        <p:nvGrpSpPr>
          <p:cNvPr id="2" name="组合 96"/>
          <p:cNvGrpSpPr/>
          <p:nvPr/>
        </p:nvGrpSpPr>
        <p:grpSpPr>
          <a:xfrm>
            <a:off x="8900121" y="3276137"/>
            <a:ext cx="2072611" cy="2591397"/>
            <a:chOff x="4456420" y="2977957"/>
            <a:chExt cx="2448272" cy="3061088"/>
          </a:xfrm>
        </p:grpSpPr>
        <p:pic>
          <p:nvPicPr>
            <p:cNvPr id="98" name="图片 9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223" b="95801" l="1099" r="9780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6420" y="2977957"/>
              <a:ext cx="2448272" cy="3061088"/>
            </a:xfrm>
            <a:prstGeom prst="rect">
              <a:avLst/>
            </a:prstGeom>
          </p:spPr>
        </p:pic>
        <p:sp>
          <p:nvSpPr>
            <p:cNvPr id="99" name="文本框 24"/>
            <p:cNvSpPr txBox="1"/>
            <p:nvPr/>
          </p:nvSpPr>
          <p:spPr>
            <a:xfrm>
              <a:off x="5139334" y="3878606"/>
              <a:ext cx="1152128" cy="47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54"/>
                </a:spcBef>
                <a:spcAft>
                  <a:spcPts val="508"/>
                </a:spcAft>
              </a:pPr>
              <a:r>
                <a:rPr lang="en-US" altLang="zh-CN" sz="2032" dirty="0" smtClean="0">
                  <a:solidFill>
                    <a:srgbClr val="328903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r>
                <a:rPr lang="zh-CN" altLang="en-US" sz="2032" dirty="0" smtClean="0">
                  <a:solidFill>
                    <a:srgbClr val="328903"/>
                  </a:solidFill>
                  <a:latin typeface="微软雅黑" pitchFamily="34" charset="-122"/>
                  <a:ea typeface="微软雅黑" pitchFamily="34" charset="-122"/>
                </a:rPr>
                <a:t>油</a:t>
              </a:r>
              <a:r>
                <a:rPr lang="zh-CN" altLang="en-US" sz="2032" dirty="0">
                  <a:solidFill>
                    <a:srgbClr val="328903"/>
                  </a:solidFill>
                  <a:latin typeface="微软雅黑" pitchFamily="34" charset="-122"/>
                  <a:ea typeface="微软雅黑" pitchFamily="34" charset="-122"/>
                </a:rPr>
                <a:t>站</a:t>
              </a:r>
            </a:p>
          </p:txBody>
        </p:sp>
      </p:grpSp>
      <p:grpSp>
        <p:nvGrpSpPr>
          <p:cNvPr id="3" name="组合 63"/>
          <p:cNvGrpSpPr/>
          <p:nvPr/>
        </p:nvGrpSpPr>
        <p:grpSpPr>
          <a:xfrm>
            <a:off x="282905" y="246573"/>
            <a:ext cx="2891607" cy="1593611"/>
            <a:chOff x="287724" y="-148902"/>
            <a:chExt cx="4825214" cy="2659252"/>
          </a:xfrm>
        </p:grpSpPr>
        <p:grpSp>
          <p:nvGrpSpPr>
            <p:cNvPr id="4" name="组合 1"/>
            <p:cNvGrpSpPr/>
            <p:nvPr/>
          </p:nvGrpSpPr>
          <p:grpSpPr>
            <a:xfrm>
              <a:off x="2880420" y="-143817"/>
              <a:ext cx="2232518" cy="2654167"/>
              <a:chOff x="3600229" y="305649"/>
              <a:chExt cx="2232518" cy="2654167"/>
            </a:xfrm>
          </p:grpSpPr>
          <p:grpSp>
            <p:nvGrpSpPr>
              <p:cNvPr id="5" name="组合 2"/>
              <p:cNvGrpSpPr/>
              <p:nvPr/>
            </p:nvGrpSpPr>
            <p:grpSpPr>
              <a:xfrm>
                <a:off x="3672508" y="648271"/>
                <a:ext cx="2160239" cy="2299173"/>
                <a:chOff x="4571897" y="776544"/>
                <a:chExt cx="1665497" cy="1860637"/>
              </a:xfrm>
            </p:grpSpPr>
            <p:cxnSp>
              <p:nvCxnSpPr>
                <p:cNvPr id="79" name="直接连接符 4"/>
                <p:cNvCxnSpPr/>
                <p:nvPr/>
              </p:nvCxnSpPr>
              <p:spPr bwMode="auto">
                <a:xfrm>
                  <a:off x="4572000" y="796757"/>
                  <a:ext cx="0" cy="1835151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5"/>
                <p:cNvCxnSpPr/>
                <p:nvPr/>
              </p:nvCxnSpPr>
              <p:spPr bwMode="auto">
                <a:xfrm>
                  <a:off x="4572000" y="785984"/>
                  <a:ext cx="1665288" cy="0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6"/>
                <p:cNvCxnSpPr/>
                <p:nvPr/>
              </p:nvCxnSpPr>
              <p:spPr bwMode="auto">
                <a:xfrm>
                  <a:off x="6237288" y="796757"/>
                  <a:ext cx="0" cy="1835151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7"/>
                <p:cNvCxnSpPr/>
                <p:nvPr/>
              </p:nvCxnSpPr>
              <p:spPr bwMode="auto">
                <a:xfrm flipV="1">
                  <a:off x="4572000" y="2612014"/>
                  <a:ext cx="1665394" cy="25167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"/>
                <p:cNvCxnSpPr/>
                <p:nvPr/>
              </p:nvCxnSpPr>
              <p:spPr bwMode="auto">
                <a:xfrm>
                  <a:off x="4572000" y="776544"/>
                  <a:ext cx="1665288" cy="1835151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9"/>
                <p:cNvCxnSpPr/>
                <p:nvPr/>
              </p:nvCxnSpPr>
              <p:spPr bwMode="auto">
                <a:xfrm flipV="1">
                  <a:off x="4572000" y="776544"/>
                  <a:ext cx="1665288" cy="1835151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10"/>
                <p:cNvCxnSpPr/>
                <p:nvPr/>
              </p:nvCxnSpPr>
              <p:spPr bwMode="auto">
                <a:xfrm>
                  <a:off x="5427095" y="809966"/>
                  <a:ext cx="0" cy="1827214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11"/>
                <p:cNvCxnSpPr/>
                <p:nvPr/>
              </p:nvCxnSpPr>
              <p:spPr bwMode="auto">
                <a:xfrm>
                  <a:off x="4571897" y="1710066"/>
                  <a:ext cx="1665288" cy="0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8" name="TextBox 71"/>
              <p:cNvSpPr txBox="1"/>
              <p:nvPr/>
            </p:nvSpPr>
            <p:spPr>
              <a:xfrm>
                <a:off x="3600229" y="305649"/>
                <a:ext cx="2160240" cy="2654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736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户</a:t>
                </a:r>
              </a:p>
            </p:txBody>
          </p:sp>
        </p:grpSp>
        <p:grpSp>
          <p:nvGrpSpPr>
            <p:cNvPr id="6" name="组合 12"/>
            <p:cNvGrpSpPr/>
            <p:nvPr/>
          </p:nvGrpSpPr>
          <p:grpSpPr>
            <a:xfrm>
              <a:off x="287724" y="-148902"/>
              <a:ext cx="2232655" cy="2654167"/>
              <a:chOff x="1007804" y="300564"/>
              <a:chExt cx="2232655" cy="2654167"/>
            </a:xfrm>
          </p:grpSpPr>
          <p:grpSp>
            <p:nvGrpSpPr>
              <p:cNvPr id="7" name="组合 13"/>
              <p:cNvGrpSpPr/>
              <p:nvPr/>
            </p:nvGrpSpPr>
            <p:grpSpPr>
              <a:xfrm>
                <a:off x="1080220" y="648271"/>
                <a:ext cx="2160239" cy="2299173"/>
                <a:chOff x="4571897" y="776544"/>
                <a:chExt cx="1665497" cy="1860637"/>
              </a:xfrm>
            </p:grpSpPr>
            <p:cxnSp>
              <p:nvCxnSpPr>
                <p:cNvPr id="69" name="直接连接符 68"/>
                <p:cNvCxnSpPr/>
                <p:nvPr/>
              </p:nvCxnSpPr>
              <p:spPr bwMode="auto">
                <a:xfrm>
                  <a:off x="4572000" y="796757"/>
                  <a:ext cx="0" cy="1835151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/>
                <p:cNvCxnSpPr/>
                <p:nvPr/>
              </p:nvCxnSpPr>
              <p:spPr bwMode="auto">
                <a:xfrm>
                  <a:off x="4572000" y="785984"/>
                  <a:ext cx="1665288" cy="0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/>
                <p:cNvCxnSpPr/>
                <p:nvPr/>
              </p:nvCxnSpPr>
              <p:spPr bwMode="auto">
                <a:xfrm>
                  <a:off x="6237288" y="796757"/>
                  <a:ext cx="0" cy="1835151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/>
                <p:cNvCxnSpPr/>
                <p:nvPr/>
              </p:nvCxnSpPr>
              <p:spPr bwMode="auto">
                <a:xfrm flipV="1">
                  <a:off x="4572000" y="2612014"/>
                  <a:ext cx="1665394" cy="25167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/>
                <p:cNvCxnSpPr/>
                <p:nvPr/>
              </p:nvCxnSpPr>
              <p:spPr bwMode="auto">
                <a:xfrm>
                  <a:off x="4572000" y="776544"/>
                  <a:ext cx="1665288" cy="1835151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/>
                <p:cNvCxnSpPr/>
                <p:nvPr/>
              </p:nvCxnSpPr>
              <p:spPr bwMode="auto">
                <a:xfrm flipV="1">
                  <a:off x="4572000" y="776544"/>
                  <a:ext cx="1665288" cy="1835151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/>
                <p:cNvCxnSpPr/>
                <p:nvPr/>
              </p:nvCxnSpPr>
              <p:spPr bwMode="auto">
                <a:xfrm>
                  <a:off x="5427095" y="809966"/>
                  <a:ext cx="0" cy="1827214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/>
                <p:cNvCxnSpPr/>
                <p:nvPr/>
              </p:nvCxnSpPr>
              <p:spPr bwMode="auto">
                <a:xfrm>
                  <a:off x="4571897" y="1710066"/>
                  <a:ext cx="1665288" cy="0"/>
                </a:xfrm>
                <a:prstGeom prst="line">
                  <a:avLst/>
                </a:prstGeom>
                <a:ln w="44450" cmpd="sng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TextBox 72"/>
              <p:cNvSpPr txBox="1"/>
              <p:nvPr/>
            </p:nvSpPr>
            <p:spPr>
              <a:xfrm>
                <a:off x="1007804" y="300564"/>
                <a:ext cx="2160240" cy="2654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736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用</a:t>
                </a:r>
              </a:p>
            </p:txBody>
          </p:sp>
        </p:grpSp>
      </p:grpSp>
      <p:grpSp>
        <p:nvGrpSpPr>
          <p:cNvPr id="8" name="组合 86"/>
          <p:cNvGrpSpPr/>
          <p:nvPr/>
        </p:nvGrpSpPr>
        <p:grpSpPr>
          <a:xfrm>
            <a:off x="6096000" y="3276137"/>
            <a:ext cx="2072611" cy="2591397"/>
            <a:chOff x="10513268" y="2376463"/>
            <a:chExt cx="2448272" cy="3061088"/>
          </a:xfrm>
        </p:grpSpPr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223" b="95801" l="1099" r="9780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3268" y="2376463"/>
              <a:ext cx="2448272" cy="3061088"/>
            </a:xfrm>
            <a:prstGeom prst="rect">
              <a:avLst/>
            </a:prstGeom>
          </p:spPr>
        </p:pic>
        <p:sp>
          <p:nvSpPr>
            <p:cNvPr id="89" name="文本框 42"/>
            <p:cNvSpPr txBox="1"/>
            <p:nvPr/>
          </p:nvSpPr>
          <p:spPr>
            <a:xfrm>
              <a:off x="11393021" y="3210942"/>
              <a:ext cx="848440" cy="478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254"/>
                </a:spcBef>
                <a:spcAft>
                  <a:spcPts val="508"/>
                </a:spcAft>
              </a:pPr>
              <a:r>
                <a:rPr lang="zh-CN" altLang="en-US" sz="2032" dirty="0" smtClean="0">
                  <a:solidFill>
                    <a:srgbClr val="C99392"/>
                  </a:solidFill>
                  <a:latin typeface="微软雅黑" pitchFamily="34" charset="-122"/>
                  <a:ea typeface="微软雅黑" pitchFamily="34" charset="-122"/>
                </a:rPr>
                <a:t>油站</a:t>
              </a:r>
              <a:endParaRPr lang="zh-CN" altLang="en-US" sz="2032" dirty="0">
                <a:solidFill>
                  <a:srgbClr val="C9939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90" name="Picture 2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3769" y="3410661"/>
            <a:ext cx="802916" cy="417018"/>
          </a:xfrm>
          <a:prstGeom prst="rect">
            <a:avLst/>
          </a:prstGeom>
          <a:noFill/>
        </p:spPr>
      </p:pic>
      <p:pic>
        <p:nvPicPr>
          <p:cNvPr id="91" name="图片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109" y="3426586"/>
            <a:ext cx="938955" cy="487672"/>
          </a:xfrm>
          <a:prstGeom prst="rect">
            <a:avLst/>
          </a:prstGeom>
        </p:spPr>
      </p:pic>
      <p:sp>
        <p:nvSpPr>
          <p:cNvPr id="92" name="云形标注 91"/>
          <p:cNvSpPr/>
          <p:nvPr/>
        </p:nvSpPr>
        <p:spPr>
          <a:xfrm>
            <a:off x="5913122" y="1661185"/>
            <a:ext cx="2194530" cy="975346"/>
          </a:xfrm>
          <a:prstGeom prst="cloudCallout">
            <a:avLst>
              <a:gd name="adj1" fmla="val -41199"/>
              <a:gd name="adj2" fmla="val 94293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7410" tIns="38705" rIns="77410" bIns="387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524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035041" y="1905022"/>
            <a:ext cx="2072611" cy="405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哦</a:t>
            </a:r>
            <a:r>
              <a:rPr lang="zh-CN" altLang="en-US" sz="2032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，要加油</a:t>
            </a:r>
            <a:endParaRPr lang="zh-CN" altLang="en-US" sz="203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035041" y="1905022"/>
            <a:ext cx="2011652" cy="405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32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前面</a:t>
            </a:r>
            <a:r>
              <a:rPr lang="zh-CN" altLang="en-US" sz="2032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有间</a:t>
            </a:r>
            <a:r>
              <a:rPr lang="en-US" altLang="zh-CN" sz="2032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32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endParaRPr lang="zh-CN" altLang="en-US" sz="203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217918" y="1940908"/>
            <a:ext cx="2011652" cy="405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32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进去加油</a:t>
            </a:r>
            <a:endParaRPr lang="zh-CN" altLang="en-US" sz="203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91662" y="5718720"/>
            <a:ext cx="1681286" cy="47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降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毛</a:t>
            </a:r>
          </a:p>
        </p:txBody>
      </p:sp>
    </p:spTree>
    <p:extLst>
      <p:ext uri="{BB962C8B-B14F-4D97-AF65-F5344CB8AC3E}">
        <p14:creationId xmlns:p14="http://schemas.microsoft.com/office/powerpoint/2010/main" val="1183629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26758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0.3246 0.3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24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2" grpId="1" animBg="1"/>
      <p:bldP spid="94" grpId="0"/>
      <p:bldP spid="94" grpId="1"/>
      <p:bldP spid="95" grpId="0"/>
      <p:bldP spid="95" grpId="1"/>
      <p:bldP spid="96" grpId="0"/>
      <p:bldP spid="96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15" t="-995" r="19499" b="15820"/>
          <a:stretch/>
        </p:blipFill>
        <p:spPr>
          <a:xfrm>
            <a:off x="5845139" y="1016759"/>
            <a:ext cx="6346861" cy="5841241"/>
          </a:xfrm>
          <a:prstGeom prst="rect">
            <a:avLst/>
          </a:prstGeom>
        </p:spPr>
      </p:pic>
      <p:sp>
        <p:nvSpPr>
          <p:cNvPr id="57348" name="文本框 1"/>
          <p:cNvSpPr>
            <a:spLocks noChangeArrowheads="1"/>
          </p:cNvSpPr>
          <p:nvPr/>
        </p:nvSpPr>
        <p:spPr bwMode="auto">
          <a:xfrm>
            <a:off x="4016375" y="2857500"/>
            <a:ext cx="348138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en-US" altLang="zh-CN" sz="44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Thanks!</a:t>
            </a:r>
            <a:endParaRPr kumimoji="0"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文本框 64"/>
          <p:cNvSpPr txBox="1"/>
          <p:nvPr/>
        </p:nvSpPr>
        <p:spPr>
          <a:xfrm>
            <a:off x="235526" y="103909"/>
            <a:ext cx="10875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zh-CN" altLang="en-US" sz="28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微信会员卡</a:t>
            </a:r>
            <a:endParaRPr lang="zh-CN" altLang="en-US" sz="28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235526" y="627129"/>
            <a:ext cx="98244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>
                <a:latin typeface="+mn-ea"/>
                <a:ea typeface="+mn-ea"/>
              </a:rPr>
              <a:t>打造从会员到支付的整体闭环</a:t>
            </a:r>
            <a:endParaRPr lang="zh-CN" altLang="en-US" dirty="0" smtClean="0">
              <a:latin typeface="+mn-ea"/>
              <a:ea typeface="+mn-ea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5520981" y="1409015"/>
            <a:ext cx="5314275" cy="906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微信会员系统的好处！</a:t>
            </a:r>
            <a:endParaRPr lang="en-US" altLang="zh-CN" sz="40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520981" y="2501318"/>
            <a:ext cx="636621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电子卡，不会遗失，不会损坏。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不易错漏，易于查询、统计、核算。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不易被盗取</a:t>
            </a:r>
            <a:r>
              <a:rPr lang="zh-CN" altLang="zh-CN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kern="1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240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推广容易，办理简单。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功能强大，不仅能加油还能拓展无数功能。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6"/>
          <a:stretch/>
        </p:blipFill>
        <p:spPr>
          <a:xfrm>
            <a:off x="910293" y="1409015"/>
            <a:ext cx="4315266" cy="406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717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4964" y="394855"/>
            <a:ext cx="5493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数字化的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客户管理平台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032" y="2305050"/>
            <a:ext cx="860714" cy="860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文本框 3"/>
          <p:cNvSpPr txBox="1"/>
          <p:nvPr/>
        </p:nvSpPr>
        <p:spPr>
          <a:xfrm>
            <a:off x="2736273" y="2504574"/>
            <a:ext cx="3796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所有用户的联系方式</a:t>
            </a:r>
          </a:p>
        </p:txBody>
      </p:sp>
      <p:pic>
        <p:nvPicPr>
          <p:cNvPr id="5" name="Picture 4" descr="http://img.sccnn.com/bimg/307/63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32" y="4205014"/>
            <a:ext cx="865750" cy="865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文本框 5"/>
          <p:cNvSpPr txBox="1"/>
          <p:nvPr/>
        </p:nvSpPr>
        <p:spPr>
          <a:xfrm>
            <a:off x="2736273" y="4385876"/>
            <a:ext cx="3796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用户类型的细分</a:t>
            </a:r>
          </a:p>
        </p:txBody>
      </p:sp>
      <p:pic>
        <p:nvPicPr>
          <p:cNvPr id="7" name="Picture 6" descr="http://a1.att.hudong.com/47/27/0130000032909212370527733146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364" y="2305050"/>
            <a:ext cx="844993" cy="844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文本框 7"/>
          <p:cNvSpPr txBox="1"/>
          <p:nvPr/>
        </p:nvSpPr>
        <p:spPr>
          <a:xfrm>
            <a:off x="7689138" y="2504574"/>
            <a:ext cx="3796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用户的消费习惯</a:t>
            </a:r>
          </a:p>
        </p:txBody>
      </p:sp>
      <p:pic>
        <p:nvPicPr>
          <p:cNvPr id="9" name="Picture 8" descr="http://picm.photophoto.cn/068/144/025/144025002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2" b="31606"/>
          <a:stretch/>
        </p:blipFill>
        <p:spPr bwMode="auto">
          <a:xfrm>
            <a:off x="6851074" y="4163108"/>
            <a:ext cx="844552" cy="769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文本框 9"/>
          <p:cNvSpPr txBox="1"/>
          <p:nvPr/>
        </p:nvSpPr>
        <p:spPr>
          <a:xfrm>
            <a:off x="7689138" y="4316830"/>
            <a:ext cx="3796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用户的活跃程度</a:t>
            </a:r>
          </a:p>
        </p:txBody>
      </p:sp>
    </p:spTree>
    <p:extLst>
      <p:ext uri="{BB962C8B-B14F-4D97-AF65-F5344CB8AC3E}">
        <p14:creationId xmlns:p14="http://schemas.microsoft.com/office/powerpoint/2010/main" val="1023814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64127" y="477982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两个简单的步骤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64127" y="1530927"/>
            <a:ext cx="3740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成为我们的会员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889" y="2380323"/>
            <a:ext cx="2667000" cy="2667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97280" y="5201879"/>
            <a:ext cx="333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码关注公众号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477" y="351372"/>
            <a:ext cx="3152989" cy="56053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84713" y="6066503"/>
            <a:ext cx="3458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领取会员卡</a:t>
            </a:r>
          </a:p>
        </p:txBody>
      </p:sp>
    </p:spTree>
    <p:extLst>
      <p:ext uri="{BB962C8B-B14F-4D97-AF65-F5344CB8AC3E}">
        <p14:creationId xmlns:p14="http://schemas.microsoft.com/office/powerpoint/2010/main" val="1259260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i8.hexunimg.cn/2015-03-19/17418904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4" t="30148" r="9956" b="25510"/>
          <a:stretch/>
        </p:blipFill>
        <p:spPr bwMode="auto">
          <a:xfrm>
            <a:off x="1184706" y="2319721"/>
            <a:ext cx="3796147" cy="16556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文本框 1"/>
          <p:cNvSpPr txBox="1"/>
          <p:nvPr/>
        </p:nvSpPr>
        <p:spPr>
          <a:xfrm>
            <a:off x="5576455" y="2406205"/>
            <a:ext cx="6026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必须关注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油站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的公众号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我们建立了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endParaRPr lang="zh-CN" altLang="en-US" sz="32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0177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59525" y="6055362"/>
            <a:ext cx="908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品牌与促销活动的宣传平台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63236" y="407963"/>
            <a:ext cx="50984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在没有微信之前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怎么让客户知道，我正在搞一个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加油送早餐的活动？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854" y="979945"/>
            <a:ext cx="2766999" cy="49191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17873" y="2566016"/>
            <a:ext cx="33874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条微信消息轻松搞定</a:t>
            </a:r>
            <a:endParaRPr lang="en-US" altLang="zh-CN" sz="4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703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Verdana"/>
        <a:ea typeface="微软雅黑"/>
        <a:cs typeface=""/>
      </a:majorFont>
      <a:minorFont>
        <a:latin typeface="Verdan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ctr" anchorCtr="1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sz="18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ea"/>
            <a:ea typeface="+mn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lnSpc>
            <a:spcPct val="150000"/>
          </a:lnSpc>
          <a:spcBef>
            <a:spcPts val="600"/>
          </a:spcBef>
          <a:defRPr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2424</TotalTime>
  <Pages>0</Pages>
  <Words>1580</Words>
  <Characters>0</Characters>
  <Application>Microsoft Office PowerPoint</Application>
  <DocSecurity>0</DocSecurity>
  <PresentationFormat>宽屏</PresentationFormat>
  <Lines>0</Lines>
  <Paragraphs>341</Paragraphs>
  <Slides>40</Slides>
  <Notes>6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Arial Rounded MT Bold</vt:lpstr>
      <vt:lpstr>Dotum</vt:lpstr>
      <vt:lpstr>黑体</vt:lpstr>
      <vt:lpstr>宋体</vt:lpstr>
      <vt:lpstr>微软雅黑</vt:lpstr>
      <vt:lpstr>Arial</vt:lpstr>
      <vt:lpstr>Impact</vt:lpstr>
      <vt:lpstr>Times New Roman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Sky123.Org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庄士散</cp:lastModifiedBy>
  <cp:revision>579</cp:revision>
  <dcterms:created xsi:type="dcterms:W3CDTF">2015-05-19T02:06:00Z</dcterms:created>
  <dcterms:modified xsi:type="dcterms:W3CDTF">2016-04-07T07:18:32Z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2052-9.1.0.5218</vt:lpwstr>
  </property>
</Properties>
</file>